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830" r:id="rId1"/>
  </p:sldMasterIdLst>
  <p:notesMasterIdLst>
    <p:notesMasterId r:id="rId17"/>
  </p:notesMasterIdLst>
  <p:handoutMasterIdLst>
    <p:handoutMasterId r:id="rId18"/>
  </p:handoutMasterIdLst>
  <p:sldIdLst>
    <p:sldId id="301" r:id="rId2"/>
    <p:sldId id="341" r:id="rId3"/>
    <p:sldId id="339" r:id="rId4"/>
    <p:sldId id="351" r:id="rId5"/>
    <p:sldId id="386" r:id="rId6"/>
    <p:sldId id="318" r:id="rId7"/>
    <p:sldId id="313" r:id="rId8"/>
    <p:sldId id="298" r:id="rId9"/>
    <p:sldId id="352" r:id="rId10"/>
    <p:sldId id="369" r:id="rId11"/>
    <p:sldId id="370" r:id="rId12"/>
    <p:sldId id="371" r:id="rId13"/>
    <p:sldId id="372" r:id="rId14"/>
    <p:sldId id="373" r:id="rId15"/>
    <p:sldId id="302" r:id="rId16"/>
  </p:sldIdLst>
  <p:sldSz cx="12192000" cy="6858000"/>
  <p:notesSz cx="6797675" cy="9926638"/>
  <p:embeddedFontLst>
    <p:embeddedFont>
      <p:font typeface="맑은 고딕" panose="020B0503020000020004" pitchFamily="50" charset="-127"/>
      <p:regular r:id="rId19"/>
      <p:bold r:id="rId20"/>
    </p:embeddedFont>
    <p:embeddedFont>
      <p:font typeface="삼성긴고딕 Bold" panose="020B0600000101010101" pitchFamily="50" charset="-127"/>
      <p:regular r:id="rId21"/>
    </p:embeddedFont>
    <p:embeddedFont>
      <p:font typeface="삼성긴고딕 ExtraBold" panose="020B0600000101010101" pitchFamily="50" charset="-127"/>
      <p:regular r:id="rId22"/>
    </p:embeddedFont>
    <p:embeddedFont>
      <p:font typeface="나눔고딕" panose="020B0600000101010101" charset="-127"/>
      <p:regular r:id="rId23"/>
      <p:bold r:id="rId24"/>
    </p:embeddedFont>
    <p:embeddedFont>
      <p:font typeface="나눔스퀘어 Bold" panose="020B0600000101010101" pitchFamily="50" charset="-127"/>
      <p:bold r:id="rId25"/>
    </p:embeddedFont>
    <p:embeddedFont>
      <p:font typeface="SamsungOneKorean 500" panose="020B0600000101010101" charset="-127"/>
      <p:regular r:id="rId26"/>
    </p:embeddedFont>
    <p:embeddedFont>
      <p:font typeface="삼성긴고딕 Medium" panose="020B0600000101010101" pitchFamily="50" charset="-127"/>
      <p:regular r:id="rId27"/>
    </p:embeddedFont>
    <p:embeddedFont>
      <p:font typeface="나눔스퀘어 ExtraBold" panose="020B0600000101010101" pitchFamily="50" charset="-127"/>
      <p:bold r:id="rId2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20" userDrawn="1">
          <p15:clr>
            <a:srgbClr val="A4A3A4"/>
          </p15:clr>
        </p15:guide>
        <p15:guide id="2" orient="horz" pos="391" userDrawn="1">
          <p15:clr>
            <a:srgbClr val="A4A3A4"/>
          </p15:clr>
        </p15:guide>
        <p15:guide id="3" pos="3840" userDrawn="1">
          <p15:clr>
            <a:srgbClr val="A4A3A4"/>
          </p15:clr>
        </p15:guide>
        <p15:guide id="4" pos="347" userDrawn="1">
          <p15:clr>
            <a:srgbClr val="A4A3A4"/>
          </p15:clr>
        </p15:guide>
        <p15:guide id="6" pos="974" userDrawn="1">
          <p15:clr>
            <a:srgbClr val="A4A3A4"/>
          </p15:clr>
        </p15:guide>
        <p15:guide id="7" pos="211" userDrawn="1">
          <p15:clr>
            <a:srgbClr val="A4A3A4"/>
          </p15:clr>
        </p15:guide>
        <p15:guide id="8" pos="7287" userDrawn="1">
          <p15:clr>
            <a:srgbClr val="A4A3A4"/>
          </p15:clr>
        </p15:guide>
        <p15:guide id="9" orient="horz" pos="1162" userDrawn="1">
          <p15:clr>
            <a:srgbClr val="A4A3A4"/>
          </p15:clr>
        </p15:guide>
        <p15:guide id="10" orient="horz" pos="618" userDrawn="1">
          <p15:clr>
            <a:srgbClr val="A4A3A4"/>
          </p15:clr>
        </p15:guide>
        <p15:guide id="11" orient="horz" pos="3793" userDrawn="1">
          <p15:clr>
            <a:srgbClr val="A4A3A4"/>
          </p15:clr>
        </p15:guide>
        <p15:guide id="12" orient="horz" pos="3884" userDrawn="1">
          <p15:clr>
            <a:srgbClr val="A4A3A4"/>
          </p15:clr>
        </p15:guide>
        <p15:guide id="13" pos="2343" userDrawn="1">
          <p15:clr>
            <a:srgbClr val="A4A3A4"/>
          </p15:clr>
        </p15:guide>
        <p15:guide id="14" pos="5564" userDrawn="1">
          <p15:clr>
            <a:srgbClr val="A4A3A4"/>
          </p15:clr>
        </p15:guide>
        <p15:guide id="15" orient="horz" pos="3566" userDrawn="1">
          <p15:clr>
            <a:srgbClr val="A4A3A4"/>
          </p15:clr>
        </p15:guide>
        <p15:guide id="16" orient="horz" pos="36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DAFF"/>
    <a:srgbClr val="57CBFF"/>
    <a:srgbClr val="2DBEFF"/>
    <a:srgbClr val="0952C9"/>
    <a:srgbClr val="00A0E6"/>
    <a:srgbClr val="003FBC"/>
    <a:srgbClr val="6DCEF5"/>
    <a:srgbClr val="0000FF"/>
    <a:srgbClr val="2E79F6"/>
    <a:srgbClr val="3EA0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34" autoAdjust="0"/>
    <p:restoredTop sz="94660"/>
  </p:normalViewPr>
  <p:slideViewPr>
    <p:cSldViewPr>
      <p:cViewPr varScale="1">
        <p:scale>
          <a:sx n="114" d="100"/>
          <a:sy n="114" d="100"/>
        </p:scale>
        <p:origin x="486" y="102"/>
      </p:cViewPr>
      <p:guideLst>
        <p:guide orient="horz" pos="4020"/>
        <p:guide orient="horz" pos="391"/>
        <p:guide pos="3840"/>
        <p:guide pos="347"/>
        <p:guide pos="974"/>
        <p:guide pos="211"/>
        <p:guide pos="7287"/>
        <p:guide orient="horz" pos="1162"/>
        <p:guide orient="horz" pos="618"/>
        <p:guide orient="horz" pos="3793"/>
        <p:guide orient="horz" pos="3884"/>
        <p:guide pos="2343"/>
        <p:guide pos="5564"/>
        <p:guide orient="horz" pos="3566"/>
        <p:guide orient="horz" pos="365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3996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4"/>
            <a:ext cx="2945660" cy="498055"/>
          </a:xfrm>
          <a:prstGeom prst="rect">
            <a:avLst/>
          </a:prstGeom>
        </p:spPr>
        <p:txBody>
          <a:bodyPr vert="horz" lIns="91422" tIns="45711" rIns="91422" bIns="4571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4"/>
            <a:ext cx="2945660" cy="498055"/>
          </a:xfrm>
          <a:prstGeom prst="rect">
            <a:avLst/>
          </a:prstGeom>
        </p:spPr>
        <p:txBody>
          <a:bodyPr vert="horz" lIns="91422" tIns="45711" rIns="91422" bIns="45711" rtlCol="0"/>
          <a:lstStyle>
            <a:lvl1pPr algn="r">
              <a:defRPr sz="1200"/>
            </a:lvl1pPr>
          </a:lstStyle>
          <a:p>
            <a:fld id="{47C8EC02-AD46-4579-8AB4-38BD7F48EE06}" type="datetimeFigureOut">
              <a:rPr lang="ko-KR" altLang="en-US" smtClean="0"/>
              <a:t>2022-10-17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8"/>
            <a:ext cx="2945660" cy="498055"/>
          </a:xfrm>
          <a:prstGeom prst="rect">
            <a:avLst/>
          </a:prstGeom>
        </p:spPr>
        <p:txBody>
          <a:bodyPr vert="horz" lIns="91422" tIns="45711" rIns="91422" bIns="4571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8"/>
            <a:ext cx="2945660" cy="498055"/>
          </a:xfrm>
          <a:prstGeom prst="rect">
            <a:avLst/>
          </a:prstGeom>
        </p:spPr>
        <p:txBody>
          <a:bodyPr vert="horz" lIns="91422" tIns="45711" rIns="91422" bIns="45711" rtlCol="0" anchor="b"/>
          <a:lstStyle>
            <a:lvl1pPr algn="r">
              <a:defRPr sz="1200"/>
            </a:lvl1pPr>
          </a:lstStyle>
          <a:p>
            <a:fld id="{DC4BB062-1DD9-4D0C-A6EB-AE1962172F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99710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84EE4CDD-42A0-49DF-9C63-9B8FF51E2FB4}" type="datetimeFigureOut">
              <a:rPr lang="ko-KR" altLang="en-US" smtClean="0"/>
              <a:t>2022-10-17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rtlCol="0" anchor="ctr"/>
          <a:lstStyle/>
          <a:p>
            <a:r>
              <a:rPr lang="en-US" altLang="ko-KR" dirty="0" smtClean="0"/>
              <a:t>`</a:t>
            </a:r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31" tIns="45715" rIns="91431" bIns="45715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BF3CB584-CE79-4A10-AF51-C965886CB2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1977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8767-F76C-4B9C-A6E9-2E68D85B2452}" type="datetimeFigureOut">
              <a:rPr lang="ko-KR" altLang="en-US" smtClean="0"/>
              <a:pPr/>
              <a:t>2022-10-17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41D0C-B9A3-46B3-AD3E-EB85B13C82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8161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8767-F76C-4B9C-A6E9-2E68D85B2452}" type="datetimeFigureOut">
              <a:rPr lang="ko-KR" altLang="en-US" smtClean="0"/>
              <a:pPr/>
              <a:t>2022-10-17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41D0C-B9A3-46B3-AD3E-EB85B13C82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24950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8767-F76C-4B9C-A6E9-2E68D85B2452}" type="datetimeFigureOut">
              <a:rPr lang="ko-KR" altLang="en-US" smtClean="0"/>
              <a:pPr/>
              <a:t>2022-10-17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41D0C-B9A3-46B3-AD3E-EB85B13C82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9443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8767-F76C-4B9C-A6E9-2E68D85B2452}" type="datetimeFigureOut">
              <a:rPr lang="ko-KR" altLang="en-US" smtClean="0"/>
              <a:pPr/>
              <a:t>2022-10-17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41D0C-B9A3-46B3-AD3E-EB85B13C82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93642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8767-F76C-4B9C-A6E9-2E68D85B2452}" type="datetimeFigureOut">
              <a:rPr lang="ko-KR" altLang="en-US" smtClean="0"/>
              <a:pPr/>
              <a:t>2022-10-17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41D0C-B9A3-46B3-AD3E-EB85B13C82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95452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8767-F76C-4B9C-A6E9-2E68D85B2452}" type="datetimeFigureOut">
              <a:rPr lang="ko-KR" altLang="en-US" smtClean="0"/>
              <a:pPr/>
              <a:t>2022-10-17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41D0C-B9A3-46B3-AD3E-EB85B13C82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80324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10/17/2022</a:t>
            </a:fld>
            <a:endParaRPr 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336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8767-F76C-4B9C-A6E9-2E68D85B2452}" type="datetimeFigureOut">
              <a:rPr lang="ko-KR" altLang="en-US" smtClean="0"/>
              <a:pPr/>
              <a:t>2022-10-17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41D0C-B9A3-46B3-AD3E-EB85B13C82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86817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8767-F76C-4B9C-A6E9-2E68D85B2452}" type="datetimeFigureOut">
              <a:rPr lang="ko-KR" altLang="en-US" smtClean="0"/>
              <a:pPr/>
              <a:t>2022-10-17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41D0C-B9A3-46B3-AD3E-EB85B13C82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96405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8767-F76C-4B9C-A6E9-2E68D85B2452}" type="datetimeFigureOut">
              <a:rPr lang="ko-KR" altLang="en-US" smtClean="0"/>
              <a:pPr/>
              <a:t>2022-10-17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41D0C-B9A3-46B3-AD3E-EB85B13C82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39916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8767-F76C-4B9C-A6E9-2E68D85B2452}" type="datetimeFigureOut">
              <a:rPr lang="ko-KR" altLang="en-US" smtClean="0"/>
              <a:pPr/>
              <a:t>2022-10-17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41D0C-B9A3-46B3-AD3E-EB85B13C82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774155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1"/>
          <p:cNvSpPr>
            <a:spLocks noGrp="1"/>
          </p:cNvSpPr>
          <p:nvPr>
            <p:ph type="title" hasCustomPrompt="1"/>
          </p:nvPr>
        </p:nvSpPr>
        <p:spPr>
          <a:xfrm>
            <a:off x="156227" y="44624"/>
            <a:ext cx="9510471" cy="553998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lang="ko-KR" altLang="en-US" sz="2400" b="0" spc="-70" baseline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defRPr>
            </a:lvl1pPr>
          </a:lstStyle>
          <a:p>
            <a:pPr lvl="0" algn="l" eaLnBrk="0" fontAlgn="base" hangingPunct="0">
              <a:spcAft>
                <a:spcPct val="0"/>
              </a:spcAft>
            </a:pPr>
            <a:r>
              <a:rPr lang="ko-KR" altLang="en-US" dirty="0" smtClean="0"/>
              <a:t>타이틀을 입력하세요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2" name="자유형 1"/>
          <p:cNvSpPr/>
          <p:nvPr userDrawn="1"/>
        </p:nvSpPr>
        <p:spPr>
          <a:xfrm>
            <a:off x="5432" y="594000"/>
            <a:ext cx="12186568" cy="0"/>
          </a:xfrm>
          <a:custGeom>
            <a:avLst/>
            <a:gdLst>
              <a:gd name="connsiteX0" fmla="*/ 0 w 9914400"/>
              <a:gd name="connsiteY0" fmla="*/ 0 h 0"/>
              <a:gd name="connsiteX1" fmla="*/ 9914400 w 99144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14400">
                <a:moveTo>
                  <a:pt x="0" y="0"/>
                </a:moveTo>
                <a:lnTo>
                  <a:pt x="9914400" y="0"/>
                </a:lnTo>
              </a:path>
            </a:pathLst>
          </a:cu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8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Rectangle 17"/>
          <p:cNvSpPr>
            <a:spLocks noChangeArrowheads="1"/>
          </p:cNvSpPr>
          <p:nvPr userDrawn="1"/>
        </p:nvSpPr>
        <p:spPr bwMode="auto">
          <a:xfrm>
            <a:off x="5919962" y="6604553"/>
            <a:ext cx="352074" cy="153835"/>
          </a:xfrm>
          <a:prstGeom prst="rect">
            <a:avLst/>
          </a:prstGeom>
          <a:noFill/>
          <a:effectLst/>
        </p:spPr>
        <p:txBody>
          <a:bodyPr vert="horz" wrap="none" lIns="0" tIns="0" rIns="0" bIns="0" rtlCol="0" anchor="ctr">
            <a:noAutofit/>
          </a:bodyPr>
          <a:lstStyle/>
          <a:p>
            <a:pPr algn="ctr">
              <a:defRPr/>
            </a:pPr>
            <a:fld id="{87EC810E-F784-4439-A0DB-2C7343AB6795}" type="slidenum">
              <a:rPr lang="en-US" altLang="ko-KR" sz="8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pPr algn="ctr">
                <a:defRPr/>
              </a:pPr>
              <a:t>‹#›</a:t>
            </a:fld>
            <a:r>
              <a:rPr lang="en-US" altLang="ko-KR" sz="8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/ 8</a:t>
            </a:r>
            <a:endParaRPr lang="en-US" altLang="ko-KR" sz="80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6" name="직사각형 5"/>
          <p:cNvSpPr/>
          <p:nvPr userDrawn="1"/>
        </p:nvSpPr>
        <p:spPr>
          <a:xfrm>
            <a:off x="9526339" y="303848"/>
            <a:ext cx="2326919" cy="230832"/>
          </a:xfrm>
          <a:prstGeom prst="rect">
            <a:avLst/>
          </a:prstGeom>
        </p:spPr>
        <p:txBody>
          <a:bodyPr wrap="none" lIns="0">
            <a:spAutoFit/>
          </a:bodyPr>
          <a:lstStyle/>
          <a:p>
            <a:r>
              <a:rPr lang="en-US" altLang="ko-KR" sz="900" dirty="0" smtClean="0">
                <a:ln>
                  <a:solidFill>
                    <a:srgbClr val="EAA000">
                      <a:shade val="50000"/>
                      <a:alpha val="0"/>
                    </a:srgbClr>
                  </a:solidFill>
                </a:ln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Samsung SW Academy For Youth,</a:t>
            </a:r>
            <a:r>
              <a:rPr lang="en-US" altLang="ko-KR" sz="900" dirty="0" smtClean="0">
                <a:ln>
                  <a:solidFill>
                    <a:srgbClr val="EAA000">
                      <a:shade val="50000"/>
                      <a:alpha val="0"/>
                    </a:srgbClr>
                  </a:solidFill>
                </a:ln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en-US" altLang="ko-KR" sz="900" b="1" dirty="0" smtClean="0">
                <a:ln>
                  <a:solidFill>
                    <a:srgbClr val="EAA000">
                      <a:shade val="50000"/>
                      <a:alpha val="0"/>
                    </a:srgbClr>
                  </a:solidFill>
                </a:ln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SSAFY</a:t>
            </a:r>
            <a:endParaRPr lang="en-US" altLang="ko-KR" sz="900" b="1" dirty="0">
              <a:ln>
                <a:solidFill>
                  <a:srgbClr val="EAA000">
                    <a:shade val="50000"/>
                    <a:alpha val="0"/>
                  </a:srgbClr>
                </a:solidFill>
              </a:ln>
              <a:solidFill>
                <a:schemeClr val="accent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2041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75364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자유형 3"/>
          <p:cNvSpPr/>
          <p:nvPr userDrawn="1"/>
        </p:nvSpPr>
        <p:spPr>
          <a:xfrm>
            <a:off x="1127449" y="-1"/>
            <a:ext cx="4392488" cy="3356992"/>
          </a:xfrm>
          <a:custGeom>
            <a:avLst/>
            <a:gdLst/>
            <a:ahLst/>
            <a:cxnLst/>
            <a:rect l="l" t="t" r="r" b="b"/>
            <a:pathLst>
              <a:path w="8416699" h="3338286">
                <a:moveTo>
                  <a:pt x="0" y="0"/>
                </a:moveTo>
                <a:lnTo>
                  <a:pt x="8416699" y="0"/>
                </a:lnTo>
                <a:lnTo>
                  <a:pt x="8416699" y="3338286"/>
                </a:lnTo>
                <a:lnTo>
                  <a:pt x="711200" y="3338286"/>
                </a:lnTo>
                <a:lnTo>
                  <a:pt x="0" y="2975429"/>
                </a:lnTo>
                <a:close/>
              </a:path>
            </a:pathLst>
          </a:custGeom>
          <a:solidFill>
            <a:schemeClr val="bg1">
              <a:alpha val="94000"/>
            </a:schemeClr>
          </a:solidFill>
          <a:ln>
            <a:noFill/>
          </a:ln>
          <a:effectLst>
            <a:outerShdw blurRad="342900" dist="38100" dir="8100000" algn="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99730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액자 38"/>
          <p:cNvSpPr/>
          <p:nvPr userDrawn="1"/>
        </p:nvSpPr>
        <p:spPr>
          <a:xfrm>
            <a:off x="1271464" y="0"/>
            <a:ext cx="10920536" cy="3327964"/>
          </a:xfrm>
          <a:custGeom>
            <a:avLst/>
            <a:gdLst/>
            <a:ahLst/>
            <a:cxnLst/>
            <a:rect l="l" t="t" r="r" b="b"/>
            <a:pathLst>
              <a:path w="8408592" h="3327964">
                <a:moveTo>
                  <a:pt x="519190" y="3241112"/>
                </a:moveTo>
                <a:lnTo>
                  <a:pt x="8408592" y="3241112"/>
                </a:lnTo>
                <a:lnTo>
                  <a:pt x="8408592" y="3327964"/>
                </a:lnTo>
                <a:lnTo>
                  <a:pt x="692894" y="3327964"/>
                </a:lnTo>
                <a:close/>
                <a:moveTo>
                  <a:pt x="0" y="0"/>
                </a:moveTo>
                <a:lnTo>
                  <a:pt x="86852" y="0"/>
                </a:lnTo>
                <a:lnTo>
                  <a:pt x="86852" y="3024943"/>
                </a:lnTo>
                <a:lnTo>
                  <a:pt x="0" y="2981517"/>
                </a:lnTo>
                <a:close/>
              </a:path>
            </a:pathLst>
          </a:custGeom>
          <a:solidFill>
            <a:srgbClr val="6DCE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 userDrawn="1"/>
        </p:nvSpPr>
        <p:spPr>
          <a:xfrm>
            <a:off x="1742890" y="1844825"/>
            <a:ext cx="487462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6000" b="1" dirty="0" smtClean="0">
                <a:ln>
                  <a:solidFill>
                    <a:srgbClr val="EAA000">
                      <a:shade val="50000"/>
                      <a:alpha val="0"/>
                    </a:srgbClr>
                  </a:solidFill>
                </a:ln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Index</a:t>
            </a:r>
          </a:p>
        </p:txBody>
      </p:sp>
      <p:pic>
        <p:nvPicPr>
          <p:cNvPr id="5" name="Picture 8" descr="D:\작업\saffy 외주\자료\1023\ssafy_logo_black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9536" y="944270"/>
            <a:ext cx="1012095" cy="719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14109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8782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B8767-F76C-4B9C-A6E9-2E68D85B2452}" type="datetimeFigureOut">
              <a:rPr lang="ko-KR" altLang="en-US" smtClean="0"/>
              <a:pPr/>
              <a:t>2022-10-17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F41D0C-B9A3-46B3-AD3E-EB85B13C82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30732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  <p:sldLayoutId id="2147483655" r:id="rId13"/>
    <p:sldLayoutId id="2147483677" r:id="rId14"/>
    <p:sldLayoutId id="2147483671" r:id="rId15"/>
    <p:sldLayoutId id="2147483674" r:id="rId16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youtube.com/watch?v=jA0PiCWDc0Q" TargetMode="Externa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hellossafy" TargetMode="External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hyperlink" Target="http://www.ssafy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instagram.com/hellossafy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3.jpeg"/><Relationship Id="rId4" Type="http://schemas.openxmlformats.org/officeDocument/2006/relationships/hyperlink" Target="https://www.youtube.com/channel/UC_XI3ByFO1uZIIH-g-zJZiw/" TargetMode="External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"/>
          <a:stretch/>
        </p:blipFill>
        <p:spPr>
          <a:xfrm>
            <a:off x="0" y="-171400"/>
            <a:ext cx="12529048" cy="7029400"/>
          </a:xfrm>
          <a:prstGeom prst="rect">
            <a:avLst/>
          </a:prstGeom>
        </p:spPr>
      </p:pic>
      <p:sp>
        <p:nvSpPr>
          <p:cNvPr id="15" name="한쪽 모서리가 잘린 사각형 14"/>
          <p:cNvSpPr/>
          <p:nvPr/>
        </p:nvSpPr>
        <p:spPr>
          <a:xfrm rot="10800000">
            <a:off x="1199456" y="-24301"/>
            <a:ext cx="11089233" cy="2880320"/>
          </a:xfrm>
          <a:prstGeom prst="snip1Rect">
            <a:avLst>
              <a:gd name="adj" fmla="val 17099"/>
            </a:avLst>
          </a:prstGeom>
          <a:solidFill>
            <a:schemeClr val="bg1">
              <a:alpha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SamsungOneKorean 500" panose="020B0603030303020204" pitchFamily="50" charset="-127"/>
              <a:ea typeface="SamsungOneKorean 500" panose="020B0603030303020204" pitchFamily="50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495600" y="1428597"/>
            <a:ext cx="7776864" cy="1263044"/>
            <a:chOff x="1783854" y="1989083"/>
            <a:chExt cx="6768708" cy="1472068"/>
          </a:xfrm>
        </p:grpSpPr>
        <p:sp>
          <p:nvSpPr>
            <p:cNvPr id="8" name="직사각형 7"/>
            <p:cNvSpPr/>
            <p:nvPr/>
          </p:nvSpPr>
          <p:spPr>
            <a:xfrm>
              <a:off x="1783854" y="2420889"/>
              <a:ext cx="6768708" cy="10402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5200" b="1" spc="-300" dirty="0">
                  <a:ln>
                    <a:solidFill>
                      <a:srgbClr val="EAA000">
                        <a:shade val="50000"/>
                        <a:alpha val="0"/>
                      </a:srgbClr>
                    </a:solidFill>
                  </a:ln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삼성 청년 </a:t>
              </a:r>
              <a:r>
                <a:rPr lang="en-US" altLang="ko-KR" sz="5200" b="1" spc="-300" dirty="0">
                  <a:ln>
                    <a:solidFill>
                      <a:srgbClr val="EAA000">
                        <a:shade val="50000"/>
                        <a:alpha val="0"/>
                      </a:srgbClr>
                    </a:solidFill>
                  </a:ln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SW </a:t>
              </a:r>
              <a:r>
                <a:rPr lang="ko-KR" altLang="en-US" sz="5200" b="1" spc="-300" dirty="0" smtClean="0">
                  <a:ln>
                    <a:solidFill>
                      <a:srgbClr val="EAA000">
                        <a:shade val="50000"/>
                        <a:alpha val="0"/>
                      </a:srgbClr>
                    </a:solidFill>
                  </a:ln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아카데미</a:t>
              </a:r>
              <a:endParaRPr lang="ko-KR" altLang="en-US" sz="2000" b="1" dirty="0">
                <a:ln>
                  <a:solidFill>
                    <a:srgbClr val="EAA000">
                      <a:shade val="50000"/>
                      <a:alpha val="0"/>
                    </a:srgb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1833282" y="1989083"/>
              <a:ext cx="3522946" cy="4304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2E79F6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대한민국 </a:t>
              </a:r>
              <a:r>
                <a:rPr lang="en-US" altLang="ko-KR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2E79F6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SW</a:t>
              </a:r>
              <a:r>
                <a:rPr lang="ko-KR" altLang="en-US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2E79F6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의 미래를 이끕니다</a:t>
              </a:r>
              <a:r>
                <a:rPr lang="en-US" altLang="ko-KR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2E79F6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 </a:t>
              </a:r>
              <a:endParaRPr lang="ko-KR" altLang="en-US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E79F6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endParaRPr>
            </a:p>
          </p:txBody>
        </p:sp>
      </p:grpSp>
      <p:pic>
        <p:nvPicPr>
          <p:cNvPr id="13" name="Picture 8" descr="D:\작업\saffy 외주\자료\1023\ssafy_logo_black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87488" y="1268760"/>
            <a:ext cx="1012095" cy="719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52384" y="204461"/>
            <a:ext cx="1973466" cy="635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180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01. </a:t>
            </a:r>
            <a:r>
              <a:rPr lang="en-US" altLang="ko-KR" dirty="0" err="1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SSAFY</a:t>
            </a:r>
            <a:r>
              <a:rPr lang="en-US" altLang="ko-KR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 </a:t>
            </a:r>
            <a:r>
              <a:rPr lang="ko-KR" altLang="en-US" dirty="0" err="1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소개영상</a:t>
            </a:r>
            <a:endParaRPr lang="ko-KR" altLang="en-US" dirty="0">
              <a:latin typeface="SamsungOneKorean 500" panose="020B0603030303020204" pitchFamily="50" charset="-127"/>
              <a:ea typeface="SamsungOneKorean 500" panose="020B0603030303020204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55440" y="6237312"/>
            <a:ext cx="48245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* </a:t>
            </a:r>
            <a:r>
              <a:rPr lang="ko-KR" altLang="en-US" sz="1200" dirty="0" smtClean="0"/>
              <a:t>이미지 </a:t>
            </a:r>
            <a:r>
              <a:rPr lang="ko-KR" altLang="en-US" sz="1200" dirty="0" err="1" smtClean="0"/>
              <a:t>클릭시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영상은 </a:t>
            </a:r>
            <a:r>
              <a:rPr lang="en-US" altLang="ko-KR" sz="1200" dirty="0" err="1" smtClean="0"/>
              <a:t>Youtube</a:t>
            </a:r>
            <a:r>
              <a:rPr lang="ko-KR" altLang="en-US" sz="1200" dirty="0" smtClean="0"/>
              <a:t>로 연결됩니다</a:t>
            </a:r>
            <a:r>
              <a:rPr lang="en-US" altLang="ko-KR" sz="1200" dirty="0" smtClean="0"/>
              <a:t>.</a:t>
            </a:r>
            <a:endParaRPr lang="ko-KR" altLang="en-US" sz="1200" dirty="0"/>
          </a:p>
        </p:txBody>
      </p:sp>
      <p:pic>
        <p:nvPicPr>
          <p:cNvPr id="2" name="그림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7468" y="868465"/>
            <a:ext cx="9577064" cy="5368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60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02. </a:t>
            </a:r>
            <a:r>
              <a:rPr lang="ko-KR" altLang="en-US" dirty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프로그램 </a:t>
            </a:r>
            <a:r>
              <a:rPr lang="ko-KR" altLang="en-US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소개</a:t>
            </a:r>
            <a:endParaRPr lang="ko-KR" altLang="en-US" dirty="0">
              <a:latin typeface="SamsungOneKorean 500" panose="020B0603030303020204" pitchFamily="50" charset="-127"/>
              <a:ea typeface="SamsungOneKorean 500" panose="020B0603030303020204" pitchFamily="50" charset="-127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814889" y="764704"/>
            <a:ext cx="10297144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ko-KR" sz="2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/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2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삼성긴고딕 ExtraBold" panose="020B0600000101010101" pitchFamily="50" charset="-127"/>
                <a:ea typeface="삼성긴고딕 ExtraBold" panose="020B0600000101010101" pitchFamily="50" charset="-127"/>
                <a:cs typeface="Arial" pitchFamily="34" charset="0"/>
              </a:rPr>
              <a:t>삼성 청년 </a:t>
            </a:r>
            <a:r>
              <a:rPr lang="en-US" altLang="ko-KR" sz="2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삼성긴고딕 ExtraBold" panose="020B0600000101010101" pitchFamily="50" charset="-127"/>
                <a:ea typeface="삼성긴고딕 ExtraBold" panose="020B0600000101010101" pitchFamily="50" charset="-127"/>
                <a:cs typeface="Arial" pitchFamily="34" charset="0"/>
              </a:rPr>
              <a:t>SW </a:t>
            </a:r>
            <a:r>
              <a:rPr lang="ko-KR" altLang="en-US" sz="2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삼성긴고딕 ExtraBold" panose="020B0600000101010101" pitchFamily="50" charset="-127"/>
                <a:ea typeface="삼성긴고딕 ExtraBold" panose="020B0600000101010101" pitchFamily="50" charset="-127"/>
                <a:cs typeface="Arial" pitchFamily="34" charset="0"/>
              </a:rPr>
              <a:t>아카데미 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( 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solidFill>
                  <a:srgbClr val="00B0F0"/>
                </a:solidFill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S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AMSUNG 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solidFill>
                  <a:srgbClr val="00B0F0"/>
                </a:solidFill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S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W 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solidFill>
                  <a:srgbClr val="00B0F0"/>
                </a:solidFill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A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CADEMY 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solidFill>
                  <a:srgbClr val="00B0F0"/>
                </a:solidFill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F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OR 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solidFill>
                  <a:srgbClr val="00B0F0"/>
                </a:solidFill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Y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OUTH </a:t>
            </a:r>
            <a:r>
              <a:rPr lang="en-US" altLang="ko-KR" sz="2000" b="1" dirty="0" smtClean="0">
                <a:ln>
                  <a:solidFill>
                    <a:srgbClr val="582B20">
                      <a:alpha val="0"/>
                    </a:srgbClr>
                  </a:solidFill>
                </a:ln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)</a:t>
            </a:r>
          </a:p>
          <a:p>
            <a:pPr>
              <a:spcBef>
                <a:spcPts val="600"/>
              </a:spcBef>
            </a:pPr>
            <a:endParaRPr lang="en-US" altLang="ko-KR" sz="3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삼성긴고딕 ExtraBold" panose="020B0600000101010101" pitchFamily="50" charset="-127"/>
              <a:ea typeface="삼성긴고딕 ExtraBold" panose="020B0600000101010101" pitchFamily="50" charset="-127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   삼성의 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SW 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교육 경험과 고용노동부의 취업지원 노하우를 바탕으로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,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 </a:t>
            </a:r>
            <a:endParaRPr lang="en-US" altLang="ko-KR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스퀘어 Bold" panose="020B0600000101010101" pitchFamily="50" charset="-127"/>
              <a:ea typeface="나눔스퀘어 Bold" panose="020B0600000101010101" pitchFamily="50" charset="-127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altLang="ko-KR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 </a:t>
            </a:r>
            <a:r>
              <a:rPr lang="en-US" altLang="ko-KR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  </a:t>
            </a:r>
            <a:r>
              <a:rPr lang="ko-KR" altLang="en-US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취업 </a:t>
            </a:r>
            <a:r>
              <a:rPr lang="ko-KR" altLang="en-US" b="1" spc="-7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준비생에게</a:t>
            </a:r>
            <a:r>
              <a:rPr lang="ko-KR" altLang="en-US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 </a:t>
            </a:r>
            <a:r>
              <a:rPr lang="en-US" altLang="ko-KR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SW </a:t>
            </a:r>
            <a:r>
              <a:rPr lang="ko-KR" altLang="en-US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역량 향상</a:t>
            </a:r>
            <a:r>
              <a:rPr lang="en-US" altLang="ko-KR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 </a:t>
            </a:r>
            <a:r>
              <a:rPr lang="ko-KR" altLang="en-US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교육 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및 </a:t>
            </a:r>
            <a:r>
              <a:rPr lang="ko-KR" altLang="en-US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다양한 취업지원 서비스를 제공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하여</a:t>
            </a:r>
            <a:endParaRPr lang="en-US" altLang="ko-KR" spc="-7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스퀘어 Bold" panose="020B0600000101010101" pitchFamily="50" charset="-127"/>
              <a:ea typeface="나눔스퀘어 Bold" panose="020B0600000101010101" pitchFamily="50" charset="-127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   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취업에 성공하도록 돕는 프로그램입니다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.</a:t>
            </a:r>
          </a:p>
          <a:p>
            <a:pPr>
              <a:spcBef>
                <a:spcPts val="600"/>
              </a:spcBef>
            </a:pPr>
            <a:r>
              <a:rPr lang="en-US" altLang="ko-KR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 </a:t>
            </a:r>
            <a:r>
              <a:rPr lang="en-US" altLang="ko-KR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   </a:t>
            </a:r>
            <a:r>
              <a:rPr lang="en-US" altLang="ko-KR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※</a:t>
            </a:r>
            <a:r>
              <a:rPr lang="en-US" altLang="ko-KR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952C9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  </a:t>
            </a:r>
            <a:r>
              <a:rPr lang="ko-KR" altLang="en-US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본 교육 </a:t>
            </a:r>
            <a:r>
              <a:rPr lang="ko-KR" altLang="en-US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과정은 삼성전자가 주관하고 </a:t>
            </a:r>
            <a:r>
              <a:rPr lang="ko-KR" altLang="en-US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고용노동부가 후원하며</a:t>
            </a:r>
            <a:r>
              <a:rPr lang="en-US" altLang="ko-KR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, </a:t>
            </a:r>
            <a:r>
              <a:rPr lang="ko-KR" altLang="en-US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아이들과 </a:t>
            </a:r>
            <a:r>
              <a:rPr lang="ko-KR" altLang="en-US" sz="1400" spc="-7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미래재단이</a:t>
            </a:r>
            <a:r>
              <a:rPr lang="ko-KR" altLang="en-US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 함께합니다</a:t>
            </a:r>
            <a:r>
              <a:rPr lang="en-US" altLang="ko-KR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. </a:t>
            </a:r>
            <a:r>
              <a:rPr lang="ko-KR" altLang="en-US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 </a:t>
            </a:r>
            <a:r>
              <a:rPr lang="en-US" altLang="ko-KR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(</a:t>
            </a:r>
            <a:r>
              <a:rPr lang="ko-KR" altLang="en-US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 전체 교육 운영은 </a:t>
            </a:r>
            <a:r>
              <a:rPr lang="ko-KR" altLang="en-US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멀티캠퍼스에 위탁 실시</a:t>
            </a:r>
            <a:r>
              <a:rPr lang="en-US" altLang="ko-KR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)</a:t>
            </a:r>
            <a:endParaRPr lang="ko-KR" altLang="en-US" sz="14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스퀘어 Bold" panose="020B0600000101010101" pitchFamily="50" charset="-127"/>
              <a:ea typeface="나눔스퀘어 Bold" panose="020B0600000101010101" pitchFamily="50" charset="-127"/>
              <a:cs typeface="Arial" pitchFamily="34" charset="0"/>
            </a:endParaRPr>
          </a:p>
        </p:txBody>
      </p:sp>
      <p:sp>
        <p:nvSpPr>
          <p:cNvPr id="73" name="직사각형 72"/>
          <p:cNvSpPr/>
          <p:nvPr/>
        </p:nvSpPr>
        <p:spPr>
          <a:xfrm flipV="1">
            <a:off x="1313808" y="6472689"/>
            <a:ext cx="4615620" cy="45719"/>
          </a:xfrm>
          <a:prstGeom prst="rect">
            <a:avLst/>
          </a:prstGeom>
          <a:solidFill>
            <a:srgbClr val="00A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latinLnBrk="0">
              <a:spcBef>
                <a:spcPts val="171"/>
              </a:spcBef>
              <a:tabLst>
                <a:tab pos="60873" algn="l"/>
                <a:tab pos="97396" algn="l"/>
              </a:tabLst>
            </a:pPr>
            <a:endParaRPr lang="en-US" altLang="ko-KR" sz="1534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1313808" y="2852936"/>
            <a:ext cx="4620052" cy="443171"/>
          </a:xfrm>
          <a:prstGeom prst="rect">
            <a:avLst/>
          </a:prstGeom>
          <a:solidFill>
            <a:srgbClr val="00A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latinLnBrk="0">
              <a:spcBef>
                <a:spcPts val="171"/>
              </a:spcBef>
              <a:tabLst>
                <a:tab pos="60873" algn="l"/>
                <a:tab pos="97396" algn="l"/>
              </a:tabLst>
            </a:pPr>
            <a:r>
              <a:rPr lang="ko-KR" altLang="en-US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과정 개요</a:t>
            </a:r>
            <a:endParaRPr lang="ko-KR" altLang="en-US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1313807" y="3037363"/>
            <a:ext cx="3312000" cy="8874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latinLnBrk="0">
              <a:lnSpc>
                <a:spcPts val="1534"/>
              </a:lnSpc>
              <a:spcBef>
                <a:spcPts val="681"/>
              </a:spcBef>
              <a:tabLst>
                <a:tab pos="0" algn="l"/>
                <a:tab pos="60873" algn="l"/>
              </a:tabLst>
            </a:pPr>
            <a:endParaRPr lang="en-US" altLang="ko-KR" sz="14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sp>
        <p:nvSpPr>
          <p:cNvPr id="72" name="직사각형 71"/>
          <p:cNvSpPr/>
          <p:nvPr/>
        </p:nvSpPr>
        <p:spPr>
          <a:xfrm>
            <a:off x="1352420" y="3368522"/>
            <a:ext cx="5035341" cy="29225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latinLnBrk="0">
              <a:lnSpc>
                <a:spcPts val="1534"/>
              </a:lnSpc>
              <a:spcBef>
                <a:spcPts val="681"/>
              </a:spcBef>
              <a:tabLst>
                <a:tab pos="0" algn="l"/>
                <a:tab pos="60873" algn="l"/>
              </a:tabLst>
            </a:pP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▶ 대상 </a:t>
            </a:r>
            <a:r>
              <a:rPr lang="en-US" altLang="ko-KR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: 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만 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29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세 이하 미취업자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,</a:t>
            </a:r>
          </a:p>
          <a:p>
            <a:pPr latinLnBrk="0">
              <a:lnSpc>
                <a:spcPts val="1534"/>
              </a:lnSpc>
              <a:spcBef>
                <a:spcPts val="681"/>
              </a:spcBef>
              <a:tabLst>
                <a:tab pos="0" algn="l"/>
                <a:tab pos="60873" algn="l"/>
              </a:tabLst>
            </a:pPr>
            <a:r>
              <a:rPr lang="en-US" altLang="ko-KR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 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                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국내외 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4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년제 대학 졸업자 및 졸업예정자</a:t>
            </a:r>
            <a:endParaRPr lang="en-US" altLang="ko-KR" sz="15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  <a:p>
            <a:pPr latinLnBrk="0">
              <a:lnSpc>
                <a:spcPts val="1534"/>
              </a:lnSpc>
              <a:spcBef>
                <a:spcPts val="681"/>
              </a:spcBef>
              <a:tabLst>
                <a:tab pos="0" algn="l"/>
                <a:tab pos="60873" algn="l"/>
              </a:tabLst>
            </a:pPr>
            <a:endParaRPr lang="en-US" altLang="ko-KR" sz="2000" spc="-7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  <a:p>
            <a:pPr latinLnBrk="0">
              <a:lnSpc>
                <a:spcPts val="1534"/>
              </a:lnSpc>
              <a:spcBef>
                <a:spcPts val="681"/>
              </a:spcBef>
              <a:tabLst>
                <a:tab pos="0" algn="l"/>
                <a:tab pos="60873" algn="l"/>
              </a:tabLst>
            </a:pPr>
            <a:endParaRPr lang="en-US" altLang="ko-KR" sz="2000" spc="-7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  <a:p>
            <a:pPr latinLnBrk="0">
              <a:lnSpc>
                <a:spcPts val="1534"/>
              </a:lnSpc>
              <a:spcBef>
                <a:spcPts val="681"/>
              </a:spcBef>
              <a:tabLst>
                <a:tab pos="0" algn="l"/>
                <a:tab pos="60873" algn="l"/>
              </a:tabLst>
            </a:pP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▶ 규모 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: 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총 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1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만여명 규모</a:t>
            </a:r>
            <a:endParaRPr lang="en-US" altLang="ko-KR" sz="25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  <a:p>
            <a:pPr latinLnBrk="0">
              <a:lnSpc>
                <a:spcPts val="1534"/>
              </a:lnSpc>
              <a:spcBef>
                <a:spcPts val="681"/>
              </a:spcBef>
              <a:tabLst>
                <a:tab pos="0" algn="l"/>
                <a:tab pos="60873" algn="l"/>
              </a:tabLst>
            </a:pPr>
            <a:endParaRPr lang="en-US" altLang="ko-KR" sz="2500" spc="-7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  <a:p>
            <a:pPr latinLnBrk="0">
              <a:lnSpc>
                <a:spcPts val="1534"/>
              </a:lnSpc>
              <a:spcBef>
                <a:spcPts val="681"/>
              </a:spcBef>
              <a:tabLst>
                <a:tab pos="0" algn="l"/>
                <a:tab pos="60873" algn="l"/>
              </a:tabLst>
            </a:pPr>
            <a:endParaRPr lang="en-US" altLang="ko-KR" sz="2500" spc="-7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  <a:p>
            <a:pPr latinLnBrk="0">
              <a:lnSpc>
                <a:spcPts val="1534"/>
              </a:lnSpc>
              <a:spcBef>
                <a:spcPts val="681"/>
              </a:spcBef>
              <a:tabLst>
                <a:tab pos="0" algn="l"/>
                <a:tab pos="60873" algn="l"/>
              </a:tabLst>
            </a:pP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▶ 장소 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: 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서울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, 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대전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, 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광주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, 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구미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, </a:t>
            </a:r>
            <a:r>
              <a:rPr lang="ko-KR" altLang="en-US" spc="-7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부울경</a:t>
            </a:r>
            <a:r>
              <a:rPr lang="en-US" altLang="ko-KR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(</a:t>
            </a:r>
            <a:r>
              <a:rPr lang="ko-KR" altLang="en-US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부산</a:t>
            </a:r>
            <a:r>
              <a:rPr lang="en-US" altLang="ko-KR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)</a:t>
            </a:r>
            <a:endParaRPr lang="en-US" altLang="ko-KR" sz="2500" spc="-7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  <a:p>
            <a:pPr latinLnBrk="0">
              <a:lnSpc>
                <a:spcPts val="1534"/>
              </a:lnSpc>
              <a:spcBef>
                <a:spcPts val="681"/>
              </a:spcBef>
              <a:tabLst>
                <a:tab pos="0" algn="l"/>
                <a:tab pos="60873" algn="l"/>
              </a:tabLst>
            </a:pPr>
            <a:endParaRPr lang="en-US" altLang="ko-KR" sz="1200" spc="-7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  <a:p>
            <a:pPr latinLnBrk="0">
              <a:lnSpc>
                <a:spcPts val="1534"/>
              </a:lnSpc>
              <a:spcBef>
                <a:spcPts val="681"/>
              </a:spcBef>
              <a:tabLst>
                <a:tab pos="0" algn="l"/>
                <a:tab pos="60873" algn="l"/>
              </a:tabLst>
            </a:pPr>
            <a:endParaRPr lang="en-US" altLang="ko-KR" sz="1200" spc="-7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  <a:p>
            <a:pPr latinLnBrk="0">
              <a:lnSpc>
                <a:spcPts val="1534"/>
              </a:lnSpc>
              <a:spcBef>
                <a:spcPts val="681"/>
              </a:spcBef>
              <a:tabLst>
                <a:tab pos="0" algn="l"/>
                <a:tab pos="60873" algn="l"/>
              </a:tabLst>
            </a:pP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▶ 기간 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: 1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년간 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2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학기 운영</a:t>
            </a:r>
            <a:endParaRPr lang="en-US" altLang="ko-KR" spc="-7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  <a:p>
            <a:pPr latinLnBrk="0">
              <a:lnSpc>
                <a:spcPts val="1534"/>
              </a:lnSpc>
              <a:spcBef>
                <a:spcPts val="681"/>
              </a:spcBef>
              <a:tabLst>
                <a:tab pos="0" algn="l"/>
                <a:tab pos="60873" algn="l"/>
              </a:tabLst>
            </a:pPr>
            <a:endParaRPr lang="en-US" altLang="ko-KR" spc="-7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489949" y="3822051"/>
            <a:ext cx="253243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952C9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※ </a:t>
            </a:r>
            <a:r>
              <a:rPr lang="ko-KR" altLang="en-US" sz="1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졸업예정자</a:t>
            </a:r>
            <a:r>
              <a:rPr lang="en-US" altLang="ko-KR" sz="1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(’23</a:t>
            </a:r>
            <a:r>
              <a:rPr lang="ko-KR" altLang="en-US" sz="1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년 </a:t>
            </a:r>
            <a:r>
              <a:rPr lang="en-US" altLang="ko-KR" sz="10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2</a:t>
            </a:r>
            <a:r>
              <a:rPr lang="ko-KR" altLang="en-US" sz="1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월 졸업</a:t>
            </a:r>
            <a:r>
              <a:rPr lang="en-US" altLang="ko-KR" sz="1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)</a:t>
            </a:r>
            <a:endParaRPr lang="ko-KR" altLang="en-US" sz="10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FBC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504028" y="6188278"/>
            <a:ext cx="189796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952C9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※ </a:t>
            </a:r>
            <a:r>
              <a:rPr lang="en-US" altLang="ko-KR" sz="1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10</a:t>
            </a:r>
            <a:r>
              <a:rPr lang="ko-KR" altLang="en-US" sz="1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개월 교육</a:t>
            </a:r>
            <a:r>
              <a:rPr lang="en-US" altLang="ko-KR" sz="1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, 2</a:t>
            </a:r>
            <a:r>
              <a:rPr lang="ko-KR" altLang="en-US" sz="1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개월  </a:t>
            </a:r>
            <a:r>
              <a:rPr lang="en-US" altLang="ko-KR" sz="1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Job Fair</a:t>
            </a:r>
            <a:endParaRPr lang="ko-KR" altLang="en-US" sz="10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FBC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6209021" y="2852937"/>
            <a:ext cx="4783523" cy="463526"/>
          </a:xfrm>
          <a:prstGeom prst="rect">
            <a:avLst/>
          </a:prstGeom>
          <a:solidFill>
            <a:srgbClr val="00A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latinLnBrk="0">
              <a:spcBef>
                <a:spcPts val="171"/>
              </a:spcBef>
              <a:tabLst>
                <a:tab pos="60873" algn="l"/>
                <a:tab pos="97396" algn="l"/>
              </a:tabLst>
            </a:pPr>
            <a:r>
              <a:rPr lang="ko-KR" altLang="en-US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모집 프로세스</a:t>
            </a:r>
            <a:endParaRPr lang="ko-KR" altLang="en-US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7019" y="3429000"/>
            <a:ext cx="712036" cy="500773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8541" y="4077072"/>
            <a:ext cx="453825" cy="485123"/>
          </a:xfrm>
          <a:prstGeom prst="rect">
            <a:avLst/>
          </a:prstGeom>
        </p:spPr>
      </p:pic>
      <p:sp>
        <p:nvSpPr>
          <p:cNvPr id="26" name="모서리가 둥근 직사각형 10">
            <a:extLst>
              <a:ext uri="{FF2B5EF4-FFF2-40B4-BE49-F238E27FC236}">
                <a16:creationId xmlns:a16="http://schemas.microsoft.com/office/drawing/2014/main" id="{B5CEB340-5ED4-4E13-944B-95B25FF3BFB3}"/>
              </a:ext>
            </a:extLst>
          </p:cNvPr>
          <p:cNvSpPr/>
          <p:nvPr/>
        </p:nvSpPr>
        <p:spPr>
          <a:xfrm>
            <a:off x="7045091" y="4154385"/>
            <a:ext cx="2501133" cy="335802"/>
          </a:xfrm>
          <a:prstGeom prst="roundRect">
            <a:avLst>
              <a:gd name="adj" fmla="val 50000"/>
            </a:avLst>
          </a:prstGeom>
          <a:solidFill>
            <a:schemeClr val="bg1">
              <a:alpha val="3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Step 2.     SW </a:t>
            </a:r>
            <a:r>
              <a:rPr lang="ko-KR" altLang="en-US" spc="-7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적성진단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 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*</a:t>
            </a:r>
            <a:endParaRPr lang="en-US" altLang="ko-KR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7903" y="5445224"/>
            <a:ext cx="492948" cy="485123"/>
          </a:xfrm>
          <a:prstGeom prst="rect">
            <a:avLst/>
          </a:prstGeom>
        </p:spPr>
      </p:pic>
      <p:pic>
        <p:nvPicPr>
          <p:cNvPr id="28" name="그림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7465" y="4725144"/>
            <a:ext cx="453825" cy="485123"/>
          </a:xfrm>
          <a:prstGeom prst="rect">
            <a:avLst/>
          </a:prstGeom>
        </p:spPr>
      </p:pic>
      <p:sp>
        <p:nvSpPr>
          <p:cNvPr id="30" name="모서리가 둥근 직사각형 10">
            <a:extLst>
              <a:ext uri="{FF2B5EF4-FFF2-40B4-BE49-F238E27FC236}">
                <a16:creationId xmlns:a16="http://schemas.microsoft.com/office/drawing/2014/main" id="{B5CEB340-5ED4-4E13-944B-95B25FF3BFB3}"/>
              </a:ext>
            </a:extLst>
          </p:cNvPr>
          <p:cNvSpPr/>
          <p:nvPr/>
        </p:nvSpPr>
        <p:spPr>
          <a:xfrm>
            <a:off x="7045091" y="4802457"/>
            <a:ext cx="2143385" cy="335802"/>
          </a:xfrm>
          <a:prstGeom prst="roundRect">
            <a:avLst>
              <a:gd name="adj" fmla="val 50000"/>
            </a:avLst>
          </a:prstGeom>
          <a:solidFill>
            <a:schemeClr val="bg1">
              <a:alpha val="3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Step 3.     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인터뷰</a:t>
            </a:r>
            <a:endParaRPr lang="en-US" altLang="ko-KR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sp>
        <p:nvSpPr>
          <p:cNvPr id="31" name="모서리가 둥근 직사각형 10">
            <a:extLst>
              <a:ext uri="{FF2B5EF4-FFF2-40B4-BE49-F238E27FC236}">
                <a16:creationId xmlns:a16="http://schemas.microsoft.com/office/drawing/2014/main" id="{B5CEB340-5ED4-4E13-944B-95B25FF3BFB3}"/>
              </a:ext>
            </a:extLst>
          </p:cNvPr>
          <p:cNvSpPr/>
          <p:nvPr/>
        </p:nvSpPr>
        <p:spPr>
          <a:xfrm>
            <a:off x="7045092" y="5441057"/>
            <a:ext cx="2645148" cy="335802"/>
          </a:xfrm>
          <a:prstGeom prst="roundRect">
            <a:avLst>
              <a:gd name="adj" fmla="val 50000"/>
            </a:avLst>
          </a:prstGeom>
          <a:solidFill>
            <a:schemeClr val="bg1">
              <a:alpha val="3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Step 4.     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교육 입과</a:t>
            </a:r>
            <a:endParaRPr lang="en-US" altLang="ko-KR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sp>
        <p:nvSpPr>
          <p:cNvPr id="32" name="모서리가 둥근 직사각형 10">
            <a:extLst>
              <a:ext uri="{FF2B5EF4-FFF2-40B4-BE49-F238E27FC236}">
                <a16:creationId xmlns:a16="http://schemas.microsoft.com/office/drawing/2014/main" id="{B5CEB340-5ED4-4E13-944B-95B25FF3BFB3}"/>
              </a:ext>
            </a:extLst>
          </p:cNvPr>
          <p:cNvSpPr/>
          <p:nvPr/>
        </p:nvSpPr>
        <p:spPr>
          <a:xfrm>
            <a:off x="7045091" y="3608072"/>
            <a:ext cx="4451509" cy="335802"/>
          </a:xfrm>
          <a:prstGeom prst="roundRect">
            <a:avLst>
              <a:gd name="adj" fmla="val 50000"/>
            </a:avLst>
          </a:prstGeom>
          <a:solidFill>
            <a:schemeClr val="bg1">
              <a:alpha val="3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Step 1.    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지원서 접수</a:t>
            </a:r>
            <a:r>
              <a:rPr lang="en-US" altLang="ko-KR" sz="15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 </a:t>
            </a:r>
            <a:r>
              <a:rPr lang="en-US" altLang="ko-KR" sz="13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(</a:t>
            </a:r>
            <a:r>
              <a:rPr lang="ko-KR" altLang="en-US" sz="13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접수기간 </a:t>
            </a:r>
            <a:r>
              <a:rPr lang="en-US" altLang="ko-KR" sz="13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: 10/24(</a:t>
            </a:r>
            <a:r>
              <a:rPr lang="ko-KR" altLang="en-US" sz="13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월</a:t>
            </a:r>
            <a:r>
              <a:rPr lang="en-US" altLang="ko-KR" sz="13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) ~ 11/7(</a:t>
            </a:r>
            <a:r>
              <a:rPr lang="ko-KR" altLang="en-US" sz="13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월</a:t>
            </a:r>
            <a:r>
              <a:rPr lang="en-US" altLang="ko-KR" sz="13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))</a:t>
            </a:r>
            <a:endParaRPr lang="en-US" altLang="ko-KR" sz="13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pic>
        <p:nvPicPr>
          <p:cNvPr id="29" name="Picture 8" descr="D:\작업\saffy 외주\자료\1023\ssafy_logo_black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92544" y="750726"/>
            <a:ext cx="1012095" cy="719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직사각형 36"/>
          <p:cNvSpPr/>
          <p:nvPr/>
        </p:nvSpPr>
        <p:spPr>
          <a:xfrm flipV="1">
            <a:off x="6209021" y="6470765"/>
            <a:ext cx="4783523" cy="47643"/>
          </a:xfrm>
          <a:prstGeom prst="rect">
            <a:avLst/>
          </a:prstGeom>
          <a:solidFill>
            <a:srgbClr val="00A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latinLnBrk="0">
              <a:spcBef>
                <a:spcPts val="171"/>
              </a:spcBef>
              <a:tabLst>
                <a:tab pos="60873" algn="l"/>
                <a:tab pos="97396" algn="l"/>
              </a:tabLst>
            </a:pPr>
            <a:endParaRPr lang="en-US" altLang="ko-KR" sz="1534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176120" y="5876255"/>
            <a:ext cx="3913847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952C9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*</a:t>
            </a:r>
            <a:r>
              <a:rPr lang="en-US" altLang="ko-KR" sz="105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952C9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 </a:t>
            </a:r>
            <a:r>
              <a:rPr lang="en-US" altLang="ko-KR" sz="105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SW </a:t>
            </a:r>
            <a:r>
              <a:rPr lang="ko-KR" altLang="en-US" sz="1050" spc="-7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적성진단은</a:t>
            </a:r>
            <a:r>
              <a:rPr lang="ko-KR" altLang="en-US" sz="105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 </a:t>
            </a:r>
            <a:r>
              <a:rPr lang="ko-KR" altLang="en-US" sz="1050" spc="-7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지원서상</a:t>
            </a:r>
            <a:r>
              <a:rPr lang="ko-KR" altLang="en-US" sz="105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 선택한 전공 기준으로 구분 실시합니다</a:t>
            </a:r>
            <a:r>
              <a:rPr lang="en-US" altLang="ko-KR" sz="105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.</a:t>
            </a:r>
          </a:p>
          <a:p>
            <a:r>
              <a:rPr lang="en-US" altLang="ko-KR" sz="105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  </a:t>
            </a:r>
            <a:r>
              <a:rPr lang="en-US" altLang="ko-KR" sz="105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   -  SW</a:t>
            </a:r>
            <a:r>
              <a:rPr lang="ko-KR" altLang="en-US" sz="105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전공</a:t>
            </a:r>
            <a:r>
              <a:rPr lang="en-US" altLang="ko-KR" sz="105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: </a:t>
            </a:r>
            <a:r>
              <a:rPr lang="ko-KR" altLang="en-US" sz="105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기초 코딩 테스트 </a:t>
            </a:r>
            <a:r>
              <a:rPr lang="en-US" altLang="ko-KR" sz="105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( Python, Java, C/C++ </a:t>
            </a:r>
            <a:r>
              <a:rPr lang="ko-KR" altLang="en-US" sz="105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중 사용 가능한 언어 선택</a:t>
            </a:r>
            <a:r>
              <a:rPr lang="en-US" altLang="ko-KR" sz="105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)</a:t>
            </a:r>
            <a:r>
              <a:rPr lang="ko-KR" altLang="en-US" sz="105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 </a:t>
            </a:r>
            <a:endParaRPr lang="en-US" altLang="ko-KR" sz="1050" spc="-7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FBC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  <a:p>
            <a:r>
              <a:rPr lang="en-US" altLang="ko-KR" sz="105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 </a:t>
            </a:r>
            <a:r>
              <a:rPr lang="en-US" altLang="ko-KR" sz="105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    -  SW </a:t>
            </a:r>
            <a:r>
              <a:rPr lang="ko-KR" altLang="en-US" sz="1050" spc="-7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비전공</a:t>
            </a:r>
            <a:r>
              <a:rPr lang="en-US" altLang="ko-KR" sz="105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: </a:t>
            </a:r>
            <a:r>
              <a:rPr lang="ko-KR" altLang="en-US" sz="105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수리</a:t>
            </a:r>
            <a:r>
              <a:rPr lang="en-US" altLang="ko-KR" sz="105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/</a:t>
            </a:r>
            <a:r>
              <a:rPr lang="ko-KR" altLang="en-US" sz="1050" spc="-7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추리논리력</a:t>
            </a:r>
            <a:r>
              <a:rPr lang="ko-KR" altLang="en-US" sz="105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 및  </a:t>
            </a:r>
            <a:r>
              <a:rPr lang="en-US" altLang="ko-KR" sz="105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Computational Thinking </a:t>
            </a:r>
            <a:r>
              <a:rPr lang="ko-KR" altLang="en-US" sz="105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FBC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진단</a:t>
            </a:r>
            <a:endParaRPr lang="en-US" altLang="ko-KR" sz="1050" spc="-7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FBC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23392" y="748478"/>
            <a:ext cx="3137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ko-KR" sz="32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I</a:t>
            </a:r>
            <a:endParaRPr lang="ko-KR" altLang="en-US" sz="32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000323" y="3391648"/>
            <a:ext cx="253243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952C9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※93.1.1 </a:t>
            </a:r>
            <a:r>
              <a:rPr lang="ko-KR" altLang="en-US" sz="1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952C9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이후 </a:t>
            </a:r>
            <a:r>
              <a:rPr lang="ko-KR" altLang="en-US" sz="1000" spc="-7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952C9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출생자</a:t>
            </a:r>
            <a:endParaRPr lang="ko-KR" altLang="en-US" sz="10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FBC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4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02. </a:t>
            </a:r>
            <a:r>
              <a:rPr lang="ko-KR" altLang="en-US" dirty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프로그램 </a:t>
            </a:r>
            <a:r>
              <a:rPr lang="ko-KR" altLang="en-US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소개</a:t>
            </a:r>
            <a:endParaRPr lang="ko-KR" altLang="en-US" dirty="0">
              <a:latin typeface="SamsungOneKorean 500" panose="020B0603030303020204" pitchFamily="50" charset="-127"/>
              <a:ea typeface="SamsungOneKorean 500" panose="020B0603030303020204" pitchFamily="50" charset="-127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814889" y="980728"/>
            <a:ext cx="10297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ko-KR" sz="2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/>
                </a:solidFill>
                <a:latin typeface="+mn-ea"/>
                <a:cs typeface="Arial" pitchFamily="34" charset="0"/>
              </a:rPr>
              <a:t> </a:t>
            </a:r>
            <a:r>
              <a:rPr lang="en-US" altLang="ko-KR" sz="2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/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2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삼성긴고딕 ExtraBold" panose="020B0600000101010101" pitchFamily="50" charset="-127"/>
                <a:ea typeface="삼성긴고딕 ExtraBold" panose="020B0600000101010101" pitchFamily="50" charset="-127"/>
                <a:cs typeface="Arial" pitchFamily="34" charset="0"/>
              </a:rPr>
              <a:t>삼성 청년 </a:t>
            </a:r>
            <a:r>
              <a:rPr lang="en-US" altLang="ko-KR" sz="2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삼성긴고딕 ExtraBold" panose="020B0600000101010101" pitchFamily="50" charset="-127"/>
                <a:ea typeface="삼성긴고딕 ExtraBold" panose="020B0600000101010101" pitchFamily="50" charset="-127"/>
                <a:cs typeface="Arial" pitchFamily="34" charset="0"/>
              </a:rPr>
              <a:t>SW </a:t>
            </a:r>
            <a:r>
              <a:rPr lang="ko-KR" altLang="en-US" sz="2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삼성긴고딕 ExtraBold" panose="020B0600000101010101" pitchFamily="50" charset="-127"/>
                <a:ea typeface="삼성긴고딕 ExtraBold" panose="020B0600000101010101" pitchFamily="50" charset="-127"/>
                <a:cs typeface="Arial" pitchFamily="34" charset="0"/>
              </a:rPr>
              <a:t>아카데미 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( 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solidFill>
                  <a:srgbClr val="00B0F0"/>
                </a:solidFill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S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AMSUNG 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solidFill>
                  <a:srgbClr val="00B0F0"/>
                </a:solidFill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S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W 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solidFill>
                  <a:srgbClr val="00B0F0"/>
                </a:solidFill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A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CADEMY 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solidFill>
                  <a:srgbClr val="00B0F0"/>
                </a:solidFill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F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OR 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solidFill>
                  <a:srgbClr val="00B0F0"/>
                </a:solidFill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Y</a:t>
            </a:r>
            <a:r>
              <a:rPr lang="en-US" altLang="ko-KR" sz="2000" b="1" dirty="0">
                <a:ln>
                  <a:solidFill>
                    <a:srgbClr val="582B20">
                      <a:alpha val="0"/>
                    </a:srgbClr>
                  </a:solidFill>
                </a:ln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OUTH </a:t>
            </a:r>
            <a:r>
              <a:rPr lang="en-US" altLang="ko-KR" sz="2000" b="1" dirty="0" smtClean="0">
                <a:ln>
                  <a:solidFill>
                    <a:srgbClr val="582B20">
                      <a:alpha val="0"/>
                    </a:srgbClr>
                  </a:solidFill>
                </a:ln>
                <a:latin typeface="삼성긴고딕 ExtraBold" panose="020B0600000101010101" pitchFamily="50" charset="-127"/>
                <a:ea typeface="삼성긴고딕 ExtraBold" panose="020B0600000101010101" pitchFamily="50" charset="-127"/>
              </a:rPr>
              <a:t>)</a:t>
            </a:r>
            <a:endParaRPr lang="en-US" altLang="ko-KR" sz="20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삼성긴고딕 ExtraBold" panose="020B0600000101010101" pitchFamily="50" charset="-127"/>
              <a:ea typeface="삼성긴고딕 ExtraBold" panose="020B0600000101010101" pitchFamily="50" charset="-127"/>
              <a:cs typeface="Arial" pitchFamily="34" charset="0"/>
            </a:endParaRPr>
          </a:p>
        </p:txBody>
      </p:sp>
      <p:pic>
        <p:nvPicPr>
          <p:cNvPr id="29" name="Picture 8" descr="D:\작업\saffy 외주\자료\1023\ssafy_logo_black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92544" y="750726"/>
            <a:ext cx="1012095" cy="719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695400" y="974575"/>
            <a:ext cx="3137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ko-KR" sz="32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I</a:t>
            </a:r>
            <a:endParaRPr lang="ko-KR" altLang="en-US" sz="32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 flipV="1">
            <a:off x="1127448" y="6213858"/>
            <a:ext cx="9865096" cy="51867"/>
          </a:xfrm>
          <a:prstGeom prst="rect">
            <a:avLst/>
          </a:prstGeom>
          <a:solidFill>
            <a:srgbClr val="00A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latinLnBrk="0">
              <a:spcBef>
                <a:spcPts val="171"/>
              </a:spcBef>
              <a:tabLst>
                <a:tab pos="60873" algn="l"/>
                <a:tab pos="97396" algn="l"/>
              </a:tabLst>
            </a:pPr>
            <a:endParaRPr lang="en-US" altLang="ko-KR" sz="1534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1127448" y="1772816"/>
            <a:ext cx="9865096" cy="488648"/>
          </a:xfrm>
          <a:prstGeom prst="rect">
            <a:avLst/>
          </a:prstGeom>
          <a:solidFill>
            <a:srgbClr val="00A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latinLnBrk="0">
              <a:spcBef>
                <a:spcPts val="171"/>
              </a:spcBef>
              <a:tabLst>
                <a:tab pos="60873" algn="l"/>
                <a:tab pos="97396" algn="l"/>
              </a:tabLst>
            </a:pPr>
            <a:r>
              <a:rPr lang="ko-KR" altLang="en-US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교육생 지원사항</a:t>
            </a:r>
            <a:endParaRPr lang="ko-KR" altLang="en-US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461805" y="2456690"/>
            <a:ext cx="953652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b="1" dirty="0" err="1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실전형</a:t>
            </a:r>
            <a:r>
              <a:rPr lang="ko-KR" altLang="en-US" b="1" dirty="0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en-US" altLang="ko-KR" b="1" dirty="0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SW</a:t>
            </a:r>
            <a:r>
              <a:rPr lang="ko-KR" altLang="en-US" b="1" dirty="0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교육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및</a:t>
            </a:r>
            <a:r>
              <a:rPr lang="en-US" altLang="ko-KR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b="1" dirty="0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개인별 맞춤형 </a:t>
            </a:r>
            <a:r>
              <a:rPr lang="ko-KR" altLang="en-US" b="1" dirty="0" err="1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취업컨설팅</a:t>
            </a:r>
            <a:r>
              <a:rPr lang="ko-KR" altLang="en-US" b="1" dirty="0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제공</a:t>
            </a:r>
            <a:endParaRPr lang="en-US" altLang="ko-KR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342900" indent="-342900">
              <a:buAutoNum type="arabicPeriod"/>
            </a:pPr>
            <a:r>
              <a:rPr lang="ko-KR" altLang="en-US" b="1" dirty="0" err="1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교육지원금</a:t>
            </a:r>
            <a:r>
              <a:rPr lang="ko-KR" altLang="en-US" b="1" dirty="0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월 </a:t>
            </a:r>
            <a:r>
              <a:rPr lang="en-US" altLang="ko-KR" b="1" dirty="0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100</a:t>
            </a:r>
            <a:r>
              <a:rPr lang="ko-KR" altLang="en-US" b="1" dirty="0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만원 </a:t>
            </a: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지급</a:t>
            </a:r>
            <a:endParaRPr lang="en-US" altLang="ko-KR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342900" indent="-342900">
              <a:buAutoNum type="arabicPeriod"/>
            </a:pPr>
            <a:r>
              <a:rPr lang="ko-KR" altLang="en-US" b="1" dirty="0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삼성 </a:t>
            </a:r>
            <a:r>
              <a:rPr lang="en-US" altLang="ko-KR" b="1" dirty="0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SW </a:t>
            </a:r>
            <a:r>
              <a:rPr lang="ko-KR" altLang="en-US" b="1" dirty="0" err="1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역량테스트</a:t>
            </a:r>
            <a:r>
              <a:rPr lang="ko-KR" altLang="en-US" b="1" dirty="0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응시</a:t>
            </a:r>
            <a:r>
              <a:rPr lang="ko-KR" altLang="en-US" dirty="0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기회 제공</a:t>
            </a:r>
            <a:endParaRPr lang="en-US" altLang="ko-KR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342900" indent="-342900">
              <a:buAutoNum type="arabicPeriod"/>
            </a:pP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우수 교육생 </a:t>
            </a:r>
            <a:r>
              <a:rPr lang="ko-KR" altLang="en-US" b="1" dirty="0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국내외 연구소 실습</a:t>
            </a:r>
            <a:r>
              <a:rPr lang="ko-KR" altLang="en-US" b="1" dirty="0" smtClean="0">
                <a:solidFill>
                  <a:srgbClr val="003FBC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및</a:t>
            </a: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b="1" dirty="0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다양한 시상 제도 </a:t>
            </a: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실시</a:t>
            </a:r>
            <a:endParaRPr lang="en-US" altLang="ko-KR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342900" indent="-342900">
              <a:buAutoNum type="arabicPeriod"/>
            </a:pPr>
            <a:endParaRPr lang="en-US" altLang="ko-KR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342900" indent="-342900">
              <a:buAutoNum type="arabicPeriod"/>
            </a:pPr>
            <a:r>
              <a:rPr lang="ko-KR" altLang="en-US" dirty="0" err="1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매학기</a:t>
            </a: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교육 종료 후 </a:t>
            </a:r>
            <a:r>
              <a:rPr lang="en-US" altLang="ko-KR" b="1" dirty="0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Job Fair </a:t>
            </a:r>
            <a:r>
              <a:rPr lang="ko-KR" altLang="en-US" b="1" dirty="0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운영</a:t>
            </a:r>
            <a:endParaRPr lang="en-US" altLang="ko-KR" b="1" dirty="0" smtClean="0">
              <a:solidFill>
                <a:srgbClr val="003FBC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342900" indent="-342900">
              <a:buAutoNum type="arabicPeriod"/>
            </a:pP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대전</a:t>
            </a:r>
            <a:r>
              <a:rPr lang="en-US" altLang="ko-KR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광주</a:t>
            </a:r>
            <a:r>
              <a:rPr lang="en-US" altLang="ko-KR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구미</a:t>
            </a:r>
            <a:r>
              <a:rPr lang="en-US" altLang="ko-KR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dirty="0" err="1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부울경</a:t>
            </a:r>
            <a:r>
              <a:rPr lang="en-US" altLang="ko-KR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부산</a:t>
            </a:r>
            <a:r>
              <a:rPr lang="en-US" altLang="ko-KR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 </a:t>
            </a: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캠퍼스는 </a:t>
            </a:r>
            <a:r>
              <a:rPr lang="ko-KR" altLang="en-US" b="1" dirty="0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내일배움카드를 통한 </a:t>
            </a:r>
            <a:r>
              <a:rPr lang="ko-KR" altLang="en-US" b="1" dirty="0" err="1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훈련장려금</a:t>
            </a:r>
            <a:r>
              <a:rPr lang="ko-KR" altLang="en-US" b="1" dirty="0" smtClean="0">
                <a:solidFill>
                  <a:srgbClr val="003FBC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추가 지급 </a:t>
            </a: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가능</a:t>
            </a:r>
            <a:endParaRPr lang="en-US" altLang="ko-KR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r>
              <a:rPr lang="en-US" altLang="ko-KR" sz="16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* </a:t>
            </a:r>
            <a:r>
              <a:rPr lang="ko-KR" altLang="en-US" sz="1600" dirty="0" err="1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교육생용</a:t>
            </a:r>
            <a:r>
              <a:rPr lang="ko-KR" altLang="en-US" sz="16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통학버스 운행</a:t>
            </a:r>
            <a:r>
              <a:rPr lang="en-US" altLang="ko-KR" sz="16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6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서울 제외</a:t>
            </a:r>
            <a:r>
              <a:rPr lang="en-US" altLang="ko-KR" sz="16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 </a:t>
            </a:r>
            <a:r>
              <a:rPr lang="ko-KR" altLang="en-US" sz="16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및 점심식사 제공</a:t>
            </a:r>
            <a:endParaRPr lang="en-US" altLang="ko-KR" sz="1600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127448" y="1772816"/>
            <a:ext cx="9865096" cy="4492909"/>
          </a:xfrm>
          <a:prstGeom prst="rect">
            <a:avLst/>
          </a:prstGeom>
          <a:noFill/>
          <a:ln>
            <a:solidFill>
              <a:srgbClr val="00A0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30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액자 48"/>
          <p:cNvSpPr/>
          <p:nvPr/>
        </p:nvSpPr>
        <p:spPr>
          <a:xfrm>
            <a:off x="946053" y="1153462"/>
            <a:ext cx="85605" cy="837325"/>
          </a:xfrm>
          <a:custGeom>
            <a:avLst/>
            <a:gdLst/>
            <a:ahLst/>
            <a:cxnLst/>
            <a:rect l="l" t="t" r="r" b="b"/>
            <a:pathLst>
              <a:path w="92724" h="577604">
                <a:moveTo>
                  <a:pt x="0" y="0"/>
                </a:moveTo>
                <a:lnTo>
                  <a:pt x="92724" y="0"/>
                </a:lnTo>
                <a:lnTo>
                  <a:pt x="92724" y="33796"/>
                </a:lnTo>
                <a:lnTo>
                  <a:pt x="33796" y="33796"/>
                </a:lnTo>
                <a:lnTo>
                  <a:pt x="33796" y="543809"/>
                </a:lnTo>
                <a:lnTo>
                  <a:pt x="92724" y="543809"/>
                </a:lnTo>
                <a:lnTo>
                  <a:pt x="92724" y="577604"/>
                </a:lnTo>
                <a:lnTo>
                  <a:pt x="0" y="577604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액자 48"/>
          <p:cNvSpPr/>
          <p:nvPr/>
        </p:nvSpPr>
        <p:spPr>
          <a:xfrm flipH="1">
            <a:off x="11205762" y="1153462"/>
            <a:ext cx="85605" cy="837325"/>
          </a:xfrm>
          <a:custGeom>
            <a:avLst/>
            <a:gdLst/>
            <a:ahLst/>
            <a:cxnLst/>
            <a:rect l="l" t="t" r="r" b="b"/>
            <a:pathLst>
              <a:path w="92724" h="577604">
                <a:moveTo>
                  <a:pt x="0" y="0"/>
                </a:moveTo>
                <a:lnTo>
                  <a:pt x="92724" y="0"/>
                </a:lnTo>
                <a:lnTo>
                  <a:pt x="92724" y="33796"/>
                </a:lnTo>
                <a:lnTo>
                  <a:pt x="33796" y="33796"/>
                </a:lnTo>
                <a:lnTo>
                  <a:pt x="33796" y="543809"/>
                </a:lnTo>
                <a:lnTo>
                  <a:pt x="92724" y="543809"/>
                </a:lnTo>
                <a:lnTo>
                  <a:pt x="92724" y="577604"/>
                </a:lnTo>
                <a:lnTo>
                  <a:pt x="0" y="577604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50"/>
          <p:cNvSpPr txBox="1">
            <a:spLocks noChangeArrowheads="1"/>
          </p:cNvSpPr>
          <p:nvPr/>
        </p:nvSpPr>
        <p:spPr bwMode="auto">
          <a:xfrm>
            <a:off x="811878" y="1156273"/>
            <a:ext cx="10590601" cy="831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defTabSz="914061">
              <a:lnSpc>
                <a:spcPct val="130000"/>
              </a:lnSpc>
              <a:tabLst>
                <a:tab pos="2687638" algn="l"/>
              </a:tabLst>
              <a:defRPr/>
            </a:pPr>
            <a:r>
              <a:rPr lang="ko-KR" altLang="en-US" sz="2200" b="1" spc="-8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알고리즘 기반의 코딩 역량</a:t>
            </a:r>
            <a:r>
              <a:rPr lang="ko-KR" altLang="en-US" sz="2200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을 갖춘 </a:t>
            </a:r>
            <a:r>
              <a:rPr lang="en-US" altLang="ko-KR" sz="2200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SW </a:t>
            </a:r>
            <a:r>
              <a:rPr lang="ko-KR" altLang="en-US" sz="2200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개발자로의 성장 뿐만 아니라</a:t>
            </a:r>
            <a:r>
              <a:rPr lang="en-US" altLang="ko-KR" sz="2200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algn="ctr" defTabSz="914061">
              <a:lnSpc>
                <a:spcPct val="130000"/>
              </a:lnSpc>
              <a:tabLst>
                <a:tab pos="2687638" algn="l"/>
              </a:tabLst>
              <a:defRPr/>
            </a:pPr>
            <a:r>
              <a:rPr lang="ko-KR" altLang="en-US" sz="2200" b="1" spc="-8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실무기반의</a:t>
            </a:r>
            <a:r>
              <a:rPr lang="ko-KR" altLang="en-US" sz="2200" b="1" spc="-8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프로젝트 수행</a:t>
            </a:r>
            <a:r>
              <a:rPr lang="ko-KR" altLang="en-US" sz="2200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을 통해 </a:t>
            </a:r>
            <a:r>
              <a:rPr lang="ko-KR" altLang="en-US" sz="2200" spc="-8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실전형</a:t>
            </a:r>
            <a:r>
              <a:rPr lang="ko-KR" altLang="en-US" sz="2200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200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SW</a:t>
            </a:r>
            <a:r>
              <a:rPr lang="ko-KR" altLang="en-US" sz="2200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개발자로 성장할 수 있습니다</a:t>
            </a:r>
            <a:r>
              <a:rPr lang="en-US" altLang="ko-KR" sz="2200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</p:txBody>
      </p:sp>
      <p:sp>
        <p:nvSpPr>
          <p:cNvPr id="6" name="자유형 5"/>
          <p:cNvSpPr/>
          <p:nvPr/>
        </p:nvSpPr>
        <p:spPr>
          <a:xfrm>
            <a:off x="5527083" y="2552117"/>
            <a:ext cx="0" cy="383767"/>
          </a:xfrm>
          <a:custGeom>
            <a:avLst/>
            <a:gdLst>
              <a:gd name="connsiteX0" fmla="*/ 0 w 0"/>
              <a:gd name="connsiteY0" fmla="*/ 0 h 405441"/>
              <a:gd name="connsiteX1" fmla="*/ 0 w 0"/>
              <a:gd name="connsiteY1" fmla="*/ 405441 h 405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05441">
                <a:moveTo>
                  <a:pt x="0" y="0"/>
                </a:moveTo>
                <a:lnTo>
                  <a:pt x="0" y="405441"/>
                </a:lnTo>
              </a:path>
            </a:pathLst>
          </a:custGeom>
          <a:noFill/>
          <a:ln w="12700" cap="flat" cmpd="sng" algn="ctr">
            <a:solidFill>
              <a:srgbClr val="262626"/>
            </a:solidFill>
            <a:prstDash val="solid"/>
          </a:ln>
          <a:effec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000" b="0" kern="0" spc="-15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자유형 6"/>
          <p:cNvSpPr/>
          <p:nvPr/>
        </p:nvSpPr>
        <p:spPr>
          <a:xfrm>
            <a:off x="6708380" y="2739861"/>
            <a:ext cx="3119519" cy="223959"/>
          </a:xfrm>
          <a:custGeom>
            <a:avLst/>
            <a:gdLst>
              <a:gd name="connsiteX0" fmla="*/ 0 w 7435969"/>
              <a:gd name="connsiteY0" fmla="*/ 0 h 0"/>
              <a:gd name="connsiteX1" fmla="*/ 7435969 w 743596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35969">
                <a:moveTo>
                  <a:pt x="0" y="0"/>
                </a:moveTo>
                <a:lnTo>
                  <a:pt x="7435969" y="0"/>
                </a:lnTo>
              </a:path>
            </a:pathLst>
          </a:custGeom>
          <a:noFill/>
          <a:ln w="9525" cap="flat" cmpd="sng" algn="ctr">
            <a:solidFill>
              <a:srgbClr val="117B90"/>
            </a:solidFill>
            <a:prstDash val="solid"/>
            <a:headEnd type="triangle"/>
            <a:tailEnd type="triangle"/>
          </a:ln>
          <a:effec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000" b="0" kern="0" spc="-15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자유형 7"/>
          <p:cNvSpPr/>
          <p:nvPr/>
        </p:nvSpPr>
        <p:spPr>
          <a:xfrm>
            <a:off x="6679211" y="2552117"/>
            <a:ext cx="0" cy="383767"/>
          </a:xfrm>
          <a:custGeom>
            <a:avLst/>
            <a:gdLst>
              <a:gd name="connsiteX0" fmla="*/ 0 w 0"/>
              <a:gd name="connsiteY0" fmla="*/ 0 h 405441"/>
              <a:gd name="connsiteX1" fmla="*/ 0 w 0"/>
              <a:gd name="connsiteY1" fmla="*/ 405441 h 405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05441">
                <a:moveTo>
                  <a:pt x="0" y="0"/>
                </a:moveTo>
                <a:lnTo>
                  <a:pt x="0" y="405441"/>
                </a:lnTo>
              </a:path>
            </a:pathLst>
          </a:custGeom>
          <a:noFill/>
          <a:ln w="12700" cap="flat" cmpd="sng" algn="ctr">
            <a:solidFill>
              <a:srgbClr val="262626"/>
            </a:solidFill>
            <a:prstDash val="solid"/>
          </a:ln>
          <a:effec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000" b="0" kern="0" spc="-15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자유형 8"/>
          <p:cNvSpPr/>
          <p:nvPr/>
        </p:nvSpPr>
        <p:spPr>
          <a:xfrm>
            <a:off x="2318118" y="2552117"/>
            <a:ext cx="0" cy="383767"/>
          </a:xfrm>
          <a:custGeom>
            <a:avLst/>
            <a:gdLst>
              <a:gd name="connsiteX0" fmla="*/ 0 w 0"/>
              <a:gd name="connsiteY0" fmla="*/ 0 h 405441"/>
              <a:gd name="connsiteX1" fmla="*/ 0 w 0"/>
              <a:gd name="connsiteY1" fmla="*/ 405441 h 405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05441">
                <a:moveTo>
                  <a:pt x="0" y="0"/>
                </a:moveTo>
                <a:lnTo>
                  <a:pt x="0" y="405441"/>
                </a:lnTo>
              </a:path>
            </a:pathLst>
          </a:custGeom>
          <a:noFill/>
          <a:ln w="12700" cap="flat" cmpd="sng" algn="ctr">
            <a:solidFill>
              <a:srgbClr val="262626"/>
            </a:solidFill>
            <a:prstDash val="solid"/>
          </a:ln>
          <a:effec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000" b="0" kern="0" spc="-15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자유형 9"/>
          <p:cNvSpPr/>
          <p:nvPr/>
        </p:nvSpPr>
        <p:spPr>
          <a:xfrm>
            <a:off x="9837859" y="2739861"/>
            <a:ext cx="1116000" cy="223959"/>
          </a:xfrm>
          <a:custGeom>
            <a:avLst/>
            <a:gdLst>
              <a:gd name="connsiteX0" fmla="*/ 0 w 7435969"/>
              <a:gd name="connsiteY0" fmla="*/ 0 h 0"/>
              <a:gd name="connsiteX1" fmla="*/ 7435969 w 743596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35969">
                <a:moveTo>
                  <a:pt x="0" y="0"/>
                </a:moveTo>
                <a:lnTo>
                  <a:pt x="7435969" y="0"/>
                </a:lnTo>
              </a:path>
            </a:pathLst>
          </a:custGeom>
          <a:noFill/>
          <a:ln w="9525" cap="flat" cmpd="sng" algn="ctr">
            <a:solidFill>
              <a:srgbClr val="1C3844"/>
            </a:solidFill>
            <a:prstDash val="solid"/>
            <a:headEnd type="triangle"/>
            <a:tailEnd type="triangle"/>
          </a:ln>
          <a:effec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000" b="0" kern="0" spc="-15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자유형 10"/>
          <p:cNvSpPr/>
          <p:nvPr/>
        </p:nvSpPr>
        <p:spPr>
          <a:xfrm>
            <a:off x="9847563" y="2552117"/>
            <a:ext cx="0" cy="383767"/>
          </a:xfrm>
          <a:custGeom>
            <a:avLst/>
            <a:gdLst>
              <a:gd name="connsiteX0" fmla="*/ 0 w 0"/>
              <a:gd name="connsiteY0" fmla="*/ 0 h 405441"/>
              <a:gd name="connsiteX1" fmla="*/ 0 w 0"/>
              <a:gd name="connsiteY1" fmla="*/ 405441 h 405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05441">
                <a:moveTo>
                  <a:pt x="0" y="0"/>
                </a:moveTo>
                <a:lnTo>
                  <a:pt x="0" y="405441"/>
                </a:lnTo>
              </a:path>
            </a:pathLst>
          </a:custGeom>
          <a:noFill/>
          <a:ln w="12700" cap="flat" cmpd="sng" algn="ctr">
            <a:solidFill>
              <a:srgbClr val="262626"/>
            </a:solidFill>
            <a:prstDash val="solid"/>
          </a:ln>
          <a:effec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000" b="0" kern="0" spc="-15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자유형 11"/>
          <p:cNvSpPr/>
          <p:nvPr/>
        </p:nvSpPr>
        <p:spPr>
          <a:xfrm>
            <a:off x="10960463" y="2552117"/>
            <a:ext cx="0" cy="383767"/>
          </a:xfrm>
          <a:custGeom>
            <a:avLst/>
            <a:gdLst>
              <a:gd name="connsiteX0" fmla="*/ 0 w 0"/>
              <a:gd name="connsiteY0" fmla="*/ 0 h 405441"/>
              <a:gd name="connsiteX1" fmla="*/ 0 w 0"/>
              <a:gd name="connsiteY1" fmla="*/ 405441 h 405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05441">
                <a:moveTo>
                  <a:pt x="0" y="0"/>
                </a:moveTo>
                <a:lnTo>
                  <a:pt x="0" y="405441"/>
                </a:lnTo>
              </a:path>
            </a:pathLst>
          </a:custGeom>
          <a:noFill/>
          <a:ln w="12700" cap="flat" cmpd="sng" algn="ctr">
            <a:solidFill>
              <a:srgbClr val="262626"/>
            </a:solidFill>
            <a:prstDash val="solid"/>
          </a:ln>
          <a:effec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000" b="0" kern="0" spc="-15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자유형 12"/>
          <p:cNvSpPr/>
          <p:nvPr/>
        </p:nvSpPr>
        <p:spPr>
          <a:xfrm>
            <a:off x="2333747" y="2739862"/>
            <a:ext cx="3168000" cy="214434"/>
          </a:xfrm>
          <a:custGeom>
            <a:avLst/>
            <a:gdLst>
              <a:gd name="connsiteX0" fmla="*/ 0 w 7435969"/>
              <a:gd name="connsiteY0" fmla="*/ 0 h 0"/>
              <a:gd name="connsiteX1" fmla="*/ 7435969 w 743596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35969">
                <a:moveTo>
                  <a:pt x="0" y="0"/>
                </a:moveTo>
                <a:lnTo>
                  <a:pt x="7435969" y="0"/>
                </a:lnTo>
              </a:path>
            </a:pathLst>
          </a:custGeom>
          <a:noFill/>
          <a:ln w="9525" cap="flat" cmpd="sng" algn="ctr">
            <a:solidFill>
              <a:srgbClr val="117B90"/>
            </a:solidFill>
            <a:prstDash val="solid"/>
            <a:headEnd type="triangle"/>
            <a:tailEnd type="triangle"/>
          </a:ln>
          <a:effec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000" b="0" kern="0" spc="-15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자유형 13"/>
          <p:cNvSpPr/>
          <p:nvPr/>
        </p:nvSpPr>
        <p:spPr>
          <a:xfrm>
            <a:off x="5527083" y="2745400"/>
            <a:ext cx="1116000" cy="223959"/>
          </a:xfrm>
          <a:custGeom>
            <a:avLst/>
            <a:gdLst>
              <a:gd name="connsiteX0" fmla="*/ 0 w 7435969"/>
              <a:gd name="connsiteY0" fmla="*/ 0 h 0"/>
              <a:gd name="connsiteX1" fmla="*/ 7435969 w 743596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435969">
                <a:moveTo>
                  <a:pt x="0" y="0"/>
                </a:moveTo>
                <a:lnTo>
                  <a:pt x="7435969" y="0"/>
                </a:lnTo>
              </a:path>
            </a:pathLst>
          </a:custGeom>
          <a:noFill/>
          <a:ln w="9525" cap="flat" cmpd="sng" algn="ctr">
            <a:solidFill>
              <a:srgbClr val="1C3844"/>
            </a:solidFill>
            <a:prstDash val="solid"/>
            <a:headEnd type="triangle"/>
            <a:tailEnd type="triangle"/>
          </a:ln>
          <a:effectLst/>
        </p:spPr>
        <p:txBody>
          <a:bodyPr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000" b="0" kern="0" spc="-150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476686" y="4049196"/>
            <a:ext cx="2367331" cy="2308358"/>
          </a:xfrm>
          <a:prstGeom prst="roundRect">
            <a:avLst>
              <a:gd name="adj" fmla="val 5673"/>
            </a:avLst>
          </a:prstGeom>
          <a:solidFill>
            <a:schemeClr val="tx2"/>
          </a:solidFill>
        </p:spPr>
        <p:txBody>
          <a:bodyPr wrap="square" anchor="t">
            <a:noAutofit/>
          </a:bodyPr>
          <a:lstStyle/>
          <a:p>
            <a:pPr latinLnBrk="0">
              <a:defRPr/>
            </a:pPr>
            <a:endParaRPr lang="en-US" altLang="ko-KR" sz="1300" kern="0" spc="-122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white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latinLnBrk="0">
              <a:defRPr/>
            </a:pPr>
            <a:r>
              <a:rPr lang="ko-KR" altLang="en-US" sz="1463" b="1" kern="0" spc="-122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목표</a:t>
            </a:r>
          </a:p>
        </p:txBody>
      </p:sp>
      <p:sp>
        <p:nvSpPr>
          <p:cNvPr id="16" name="직사각형 15"/>
          <p:cNvSpPr>
            <a:spLocks/>
          </p:cNvSpPr>
          <p:nvPr/>
        </p:nvSpPr>
        <p:spPr>
          <a:xfrm>
            <a:off x="2334370" y="3024122"/>
            <a:ext cx="3168000" cy="3333431"/>
          </a:xfrm>
          <a:prstGeom prst="rect">
            <a:avLst/>
          </a:prstGeom>
          <a:solidFill>
            <a:srgbClr val="6CCEF5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63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523626" y="4880043"/>
            <a:ext cx="702000" cy="55675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Autofit/>
          </a:bodyPr>
          <a:lstStyle/>
          <a:p>
            <a:pPr latinLnBrk="0">
              <a:defRPr/>
            </a:pPr>
            <a:r>
              <a:rPr lang="ko-KR" altLang="en-US" sz="1463" b="1" kern="0" spc="-122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내용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1519018" y="5710884"/>
            <a:ext cx="702000" cy="381239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Autofit/>
          </a:bodyPr>
          <a:lstStyle/>
          <a:p>
            <a:pPr latinLnBrk="0">
              <a:defRPr/>
            </a:pPr>
            <a:r>
              <a:rPr lang="ko-KR" altLang="en-US" sz="1463" b="1" kern="0" spc="-122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방법</a:t>
            </a:r>
          </a:p>
        </p:txBody>
      </p:sp>
      <p:sp>
        <p:nvSpPr>
          <p:cNvPr id="19" name="직사각형 18"/>
          <p:cNvSpPr>
            <a:spLocks/>
          </p:cNvSpPr>
          <p:nvPr/>
        </p:nvSpPr>
        <p:spPr>
          <a:xfrm>
            <a:off x="6679211" y="3024000"/>
            <a:ext cx="3168000" cy="3333431"/>
          </a:xfrm>
          <a:prstGeom prst="rect">
            <a:avLst/>
          </a:prstGeom>
          <a:solidFill>
            <a:srgbClr val="00B0F0"/>
          </a:solidFill>
          <a:ln w="1905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latinLnBrk="0">
              <a:defRPr/>
            </a:pPr>
            <a:endParaRPr lang="ko-KR" altLang="en-US" sz="1625" kern="0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735571" y="3584896"/>
            <a:ext cx="2365599" cy="44255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latinLnBrk="0">
              <a:defRPr/>
            </a:pPr>
            <a:r>
              <a:rPr lang="ko-KR" altLang="en-US" sz="1138" b="1" kern="0" spc="-122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0070C0"/>
                </a:solidFill>
                <a:latin typeface="맑은 고딕"/>
                <a:ea typeface="맑은 고딕"/>
                <a:cs typeface="Arial" panose="020B0604020202020204" pitchFamily="34" charset="0"/>
              </a:rPr>
              <a:t>「</a:t>
            </a:r>
            <a:r>
              <a:rPr lang="en-US" altLang="ko-KR" sz="1138" b="1" kern="0" spc="-122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0070C0"/>
                </a:solidFill>
                <a:latin typeface="맑은 고딕"/>
                <a:ea typeface="맑은 고딕"/>
                <a:cs typeface="Arial" panose="020B0604020202020204" pitchFamily="34" charset="0"/>
              </a:rPr>
              <a:t>Boot Camp</a:t>
            </a:r>
            <a:r>
              <a:rPr lang="ko-KR" altLang="en-US" sz="1138" b="1" kern="0" spc="-122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0070C0"/>
                </a:solidFill>
                <a:latin typeface="맑은 고딕"/>
                <a:ea typeface="맑은 고딕"/>
                <a:cs typeface="Arial" panose="020B0604020202020204" pitchFamily="34" charset="0"/>
              </a:rPr>
              <a:t>형 단기 집중 학습</a:t>
            </a:r>
            <a:endParaRPr lang="en-US" altLang="ko-KR" sz="1138" b="1" kern="0" spc="-122" dirty="0">
              <a:ln>
                <a:solidFill>
                  <a:srgbClr val="9BBB59">
                    <a:alpha val="0"/>
                  </a:srgbClr>
                </a:solidFill>
              </a:ln>
              <a:solidFill>
                <a:srgbClr val="0070C0"/>
              </a:solidFill>
              <a:latin typeface="맑은 고딕"/>
              <a:ea typeface="맑은 고딕"/>
              <a:cs typeface="Arial" panose="020B0604020202020204" pitchFamily="34" charset="0"/>
            </a:endParaRPr>
          </a:p>
          <a:p>
            <a:pPr algn="ctr" latinLnBrk="0">
              <a:defRPr/>
            </a:pPr>
            <a:r>
              <a:rPr lang="en-US" altLang="ko-KR" sz="1138" b="1" kern="0" spc="-122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0070C0"/>
                </a:solidFill>
                <a:latin typeface="맑은 고딕"/>
                <a:ea typeface="맑은 고딕"/>
                <a:cs typeface="Arial" panose="020B0604020202020204" pitchFamily="34" charset="0"/>
              </a:rPr>
              <a:t>+ </a:t>
            </a:r>
            <a:r>
              <a:rPr lang="ko-KR" altLang="en-US" sz="1138" b="1" kern="0" spc="-122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0070C0"/>
                </a:solidFill>
                <a:latin typeface="맑은 고딕"/>
                <a:ea typeface="맑은 고딕"/>
                <a:cs typeface="Arial" panose="020B0604020202020204" pitchFamily="34" charset="0"/>
              </a:rPr>
              <a:t>삼성전자 노하우 </a:t>
            </a:r>
            <a:r>
              <a:rPr lang="ko-KR" altLang="en-US" sz="1138" b="1" kern="0" spc="-122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0070C0"/>
                </a:solidFill>
                <a:latin typeface="맑은 고딕"/>
                <a:ea typeface="맑은 고딕"/>
                <a:cs typeface="Arial" panose="020B0604020202020204" pitchFamily="34" charset="0"/>
              </a:rPr>
              <a:t>적용」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7078460" y="3587283"/>
            <a:ext cx="2369502" cy="44255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 latinLnBrk="0">
              <a:defRPr/>
            </a:pPr>
            <a:r>
              <a:rPr lang="ko-KR" altLang="en-US" sz="1138" b="1" kern="0" spc="-122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  <a:cs typeface="Arial" panose="020B0604020202020204" pitchFamily="34" charset="0"/>
              </a:rPr>
              <a:t>「</a:t>
            </a:r>
            <a:r>
              <a:rPr lang="ko-KR" altLang="en-US" sz="1138" b="1" kern="0" spc="-122" dirty="0" err="1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  <a:cs typeface="Arial" panose="020B0604020202020204" pitchFamily="34" charset="0"/>
              </a:rPr>
              <a:t>에꼴</a:t>
            </a:r>
            <a:r>
              <a:rPr lang="ko-KR" altLang="en-US" sz="1138" b="1" kern="0" spc="-122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  <a:cs typeface="Arial" panose="020B0604020202020204" pitchFamily="34" charset="0"/>
              </a:rPr>
              <a:t> </a:t>
            </a:r>
            <a:r>
              <a:rPr lang="en-US" altLang="ko-KR" sz="1138" b="1" kern="0" spc="-122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  <a:cs typeface="Arial" panose="020B0604020202020204" pitchFamily="34" charset="0"/>
              </a:rPr>
              <a:t>42</a:t>
            </a:r>
            <a:r>
              <a:rPr lang="ko-KR" altLang="en-US" sz="1138" b="1" kern="0" spc="-122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  <a:cs typeface="Arial" panose="020B0604020202020204" pitchFamily="34" charset="0"/>
              </a:rPr>
              <a:t>형 자기주도 학습</a:t>
            </a:r>
            <a:endParaRPr lang="en-US" altLang="ko-KR" sz="1138" b="1" kern="0" spc="-122" dirty="0">
              <a:ln>
                <a:solidFill>
                  <a:srgbClr val="9BBB59">
                    <a:alpha val="0"/>
                  </a:srgbClr>
                </a:solidFill>
              </a:ln>
              <a:solidFill>
                <a:schemeClr val="tx2">
                  <a:lumMod val="75000"/>
                </a:schemeClr>
              </a:solidFill>
              <a:latin typeface="맑은 고딕"/>
              <a:ea typeface="맑은 고딕"/>
              <a:cs typeface="Arial" panose="020B0604020202020204" pitchFamily="34" charset="0"/>
            </a:endParaRPr>
          </a:p>
          <a:p>
            <a:pPr lvl="0" algn="ctr" latinLnBrk="0">
              <a:defRPr/>
            </a:pPr>
            <a:r>
              <a:rPr lang="en-US" altLang="ko-KR" sz="1138" b="1" kern="0" spc="-122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  <a:cs typeface="Arial" panose="020B0604020202020204" pitchFamily="34" charset="0"/>
              </a:rPr>
              <a:t>+ </a:t>
            </a:r>
            <a:r>
              <a:rPr lang="ko-KR" altLang="en-US" sz="1138" b="1" kern="0" spc="-122" dirty="0" err="1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  <a:cs typeface="Arial" panose="020B0604020202020204" pitchFamily="34" charset="0"/>
              </a:rPr>
              <a:t>퍼실리테이터</a:t>
            </a:r>
            <a:r>
              <a:rPr lang="ko-KR" altLang="en-US" sz="1138" b="1" kern="0" spc="-122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맑은 고딕"/>
                <a:ea typeface="맑은 고딕"/>
                <a:cs typeface="Arial" panose="020B0604020202020204" pitchFamily="34" charset="0"/>
              </a:rPr>
              <a:t> 활용한 고도화」</a:t>
            </a:r>
          </a:p>
        </p:txBody>
      </p:sp>
      <p:sp>
        <p:nvSpPr>
          <p:cNvPr id="22" name="모서리가 둥근 직사각형 21"/>
          <p:cNvSpPr/>
          <p:nvPr/>
        </p:nvSpPr>
        <p:spPr>
          <a:xfrm>
            <a:off x="2471461" y="4085462"/>
            <a:ext cx="2880000" cy="2146727"/>
          </a:xfrm>
          <a:prstGeom prst="roundRect">
            <a:avLst>
              <a:gd name="adj" fmla="val 5368"/>
            </a:avLst>
          </a:prstGeom>
          <a:solidFill>
            <a:schemeClr val="bg1"/>
          </a:solidFill>
          <a:ln w="1905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0" rIns="0" rtlCol="0" anchor="ctr"/>
          <a:lstStyle/>
          <a:p>
            <a:pPr algn="ctr" latinLnBrk="0">
              <a:lnSpc>
                <a:spcPct val="130000"/>
              </a:lnSpc>
              <a:defRPr/>
            </a:pP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기초 코딩 역량을 갖춘 </a:t>
            </a:r>
            <a:endParaRPr lang="en-US" altLang="ko-KR" sz="13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algn="ctr" latinLnBrk="0">
              <a:lnSpc>
                <a:spcPct val="130000"/>
              </a:lnSpc>
              <a:defRPr/>
            </a:pP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신입 </a:t>
            </a:r>
            <a:r>
              <a:rPr lang="en-US" altLang="ko-KR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SW</a:t>
            </a: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개발자 양성</a:t>
            </a:r>
            <a:endParaRPr lang="en-US" altLang="ko-KR" sz="13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algn="ctr">
              <a:lnSpc>
                <a:spcPct val="130000"/>
              </a:lnSpc>
              <a:defRPr/>
            </a:pPr>
            <a:endParaRPr lang="en-US" altLang="ko-KR" sz="10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algn="ctr" latinLnBrk="0">
              <a:lnSpc>
                <a:spcPct val="130000"/>
              </a:lnSpc>
              <a:defRPr/>
            </a:pPr>
            <a:r>
              <a:rPr lang="en-US" altLang="ko-KR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SW </a:t>
            </a: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필수 지식과 알고리즘 중심</a:t>
            </a:r>
            <a:endParaRPr lang="en-US" altLang="ko-KR" sz="13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algn="ctr" latinLnBrk="0">
              <a:lnSpc>
                <a:spcPct val="130000"/>
              </a:lnSpc>
              <a:defRPr/>
            </a:pP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lang="ko-KR" altLang="en-US" sz="1300" kern="0" spc="-81" dirty="0" err="1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몰입형</a:t>
            </a: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코딩 교육</a:t>
            </a:r>
            <a:endParaRPr lang="en-US" altLang="ko-KR" sz="13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algn="ctr">
              <a:lnSpc>
                <a:spcPct val="130000"/>
              </a:lnSpc>
              <a:defRPr/>
            </a:pPr>
            <a:endParaRPr lang="en-US" altLang="ko-KR" sz="10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algn="ctr" latinLnBrk="0">
              <a:lnSpc>
                <a:spcPct val="130000"/>
              </a:lnSpc>
              <a:defRPr/>
            </a:pP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교육생 수준별 분반 운영</a:t>
            </a:r>
            <a:endParaRPr lang="en-US" altLang="ko-KR" sz="13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algn="ctr" latinLnBrk="0">
              <a:lnSpc>
                <a:spcPct val="130000"/>
              </a:lnSpc>
              <a:defRPr/>
            </a:pP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몰입을 위한 </a:t>
            </a:r>
            <a:r>
              <a:rPr lang="en-US" altLang="ko-KR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Gamification </a:t>
            </a: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적용</a:t>
            </a:r>
            <a:endParaRPr lang="en-US" altLang="ko-KR" sz="13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258865" y="4054024"/>
            <a:ext cx="2234479" cy="2178165"/>
          </a:xfrm>
          <a:prstGeom prst="rect">
            <a:avLst/>
          </a:prstGeom>
        </p:spPr>
        <p:txBody>
          <a:bodyPr wrap="square" anchor="ctr">
            <a:noAutofit/>
          </a:bodyPr>
          <a:lstStyle/>
          <a:p>
            <a:pPr latinLnBrk="0">
              <a:defRPr/>
            </a:pPr>
            <a:endParaRPr lang="en-US" altLang="ko-KR" sz="13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6823211" y="4103523"/>
            <a:ext cx="2880000" cy="2146727"/>
          </a:xfrm>
          <a:prstGeom prst="roundRect">
            <a:avLst>
              <a:gd name="adj" fmla="val 5760"/>
            </a:avLst>
          </a:prstGeom>
          <a:solidFill>
            <a:sysClr val="window" lastClr="FFFFFF"/>
          </a:solidFill>
          <a:ln w="1905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0" rIns="0" rtlCol="0" anchor="ctr"/>
          <a:lstStyle/>
          <a:p>
            <a:pPr algn="ctr" latinLnBrk="0">
              <a:lnSpc>
                <a:spcPct val="130000"/>
              </a:lnSpc>
              <a:defRPr/>
            </a:pP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프로젝트 수행능력을 갖춘</a:t>
            </a:r>
            <a:b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</a:b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</a:t>
            </a:r>
            <a:r>
              <a:rPr lang="ko-KR" altLang="en-US" sz="1300" kern="0" spc="-81" dirty="0" err="1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실전형</a:t>
            </a: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lang="en-US" altLang="ko-KR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SW </a:t>
            </a: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개발자 양성</a:t>
            </a:r>
          </a:p>
          <a:p>
            <a:pPr algn="ctr" latinLnBrk="0">
              <a:lnSpc>
                <a:spcPct val="130000"/>
              </a:lnSpc>
              <a:defRPr/>
            </a:pPr>
            <a:endParaRPr lang="en-US" altLang="ko-KR" sz="10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algn="ctr" latinLnBrk="0">
              <a:lnSpc>
                <a:spcPct val="130000"/>
              </a:lnSpc>
              <a:defRPr/>
            </a:pP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기본과정</a:t>
            </a:r>
            <a:r>
              <a:rPr lang="en-US" altLang="ko-KR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SW</a:t>
            </a: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기술을  활용하여</a:t>
            </a:r>
            <a:endParaRPr lang="en-US" altLang="ko-KR" sz="13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algn="ctr" latinLnBrk="0">
              <a:lnSpc>
                <a:spcPct val="130000"/>
              </a:lnSpc>
              <a:defRPr/>
            </a:pP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</a:t>
            </a:r>
            <a:r>
              <a:rPr lang="en-US" altLang="ko-KR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Web, </a:t>
            </a: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빅데이터</a:t>
            </a:r>
            <a:r>
              <a:rPr lang="en-US" altLang="ko-KR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, AI  PJT</a:t>
            </a: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수행</a:t>
            </a:r>
            <a:endParaRPr lang="en-US" altLang="ko-KR" sz="13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algn="ctr">
              <a:lnSpc>
                <a:spcPct val="130000"/>
              </a:lnSpc>
              <a:defRPr/>
            </a:pPr>
            <a:endParaRPr lang="en-US" altLang="ko-KR" sz="10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algn="ctr" latinLnBrk="0">
              <a:lnSpc>
                <a:spcPct val="130000"/>
              </a:lnSpc>
              <a:defRPr/>
            </a:pP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lang="ko-KR" altLang="en-US" sz="1300" kern="0" spc="-81" dirty="0" err="1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관심주제별</a:t>
            </a: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자기주도형</a:t>
            </a:r>
            <a:r>
              <a:rPr lang="en-US" altLang="ko-KR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팀 구성</a:t>
            </a:r>
            <a:endParaRPr lang="en-US" altLang="ko-KR" sz="13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  <a:p>
            <a:pPr algn="ctr" latinLnBrk="0">
              <a:lnSpc>
                <a:spcPct val="130000"/>
              </a:lnSpc>
              <a:defRPr/>
            </a:pP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lang="ko-KR" altLang="en-US" sz="1300" kern="0" spc="-81" dirty="0" err="1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요구명세서</a:t>
            </a: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기반의 협업</a:t>
            </a:r>
            <a:r>
              <a:rPr lang="en-US" altLang="ko-KR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PJT </a:t>
            </a:r>
            <a:r>
              <a:rPr lang="ko-KR" altLang="en-US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방식</a:t>
            </a:r>
            <a:endParaRPr lang="en-US" altLang="ko-KR" sz="13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7145411" y="4069836"/>
            <a:ext cx="2235600" cy="2178165"/>
          </a:xfrm>
          <a:prstGeom prst="rect">
            <a:avLst/>
          </a:prstGeom>
        </p:spPr>
        <p:txBody>
          <a:bodyPr wrap="square" anchor="ctr">
            <a:noAutofit/>
          </a:bodyPr>
          <a:lstStyle/>
          <a:p>
            <a:pPr latinLnBrk="0">
              <a:defRPr/>
            </a:pPr>
            <a:endParaRPr lang="en-US" altLang="ko-KR" sz="1300" kern="0" spc="-81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7586825" y="3128256"/>
            <a:ext cx="1352772" cy="398549"/>
            <a:chOff x="5387851" y="2186076"/>
            <a:chExt cx="1664949" cy="490522"/>
          </a:xfrm>
        </p:grpSpPr>
        <p:pic>
          <p:nvPicPr>
            <p:cNvPr id="27" name="Picture 2" descr="C:\Users\multicampus\Desktop\그림4.png"/>
            <p:cNvPicPr>
              <a:picLocks noChangeAspect="1" noChangeArrowheads="1"/>
            </p:cNvPicPr>
            <p:nvPr/>
          </p:nvPicPr>
          <p:blipFill>
            <a:blip r:embed="rId2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7851" y="2215692"/>
              <a:ext cx="407697" cy="460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직사각형 27"/>
            <p:cNvSpPr/>
            <p:nvPr/>
          </p:nvSpPr>
          <p:spPr>
            <a:xfrm>
              <a:off x="5774029" y="2186076"/>
              <a:ext cx="1278771" cy="45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788" b="1" kern="0" spc="-122" dirty="0">
                  <a:ln>
                    <a:solidFill>
                      <a:srgbClr val="9BBB59">
                        <a:alpha val="0"/>
                      </a:srgbClr>
                    </a:solidFill>
                  </a:ln>
                  <a:latin typeface="맑은 고딕"/>
                  <a:ea typeface="맑은 고딕"/>
                  <a:cs typeface="Arial" panose="020B0604020202020204" pitchFamily="34" charset="0"/>
                </a:rPr>
                <a:t>심화과정</a:t>
              </a:r>
              <a:endParaRPr lang="ko-KR" altLang="en-US" sz="1300" b="1" kern="0" spc="-122" dirty="0">
                <a:ln>
                  <a:solidFill>
                    <a:srgbClr val="9BBB59">
                      <a:alpha val="0"/>
                    </a:srgbClr>
                  </a:solidFill>
                </a:ln>
                <a:latin typeface="맑은 고딕"/>
                <a:ea typeface="맑은 고딕"/>
                <a:cs typeface="Arial" panose="020B0604020202020204" pitchFamily="34" charset="0"/>
              </a:endParaRPr>
            </a:p>
          </p:txBody>
        </p:sp>
      </p:grpSp>
      <p:cxnSp>
        <p:nvCxnSpPr>
          <p:cNvPr id="29" name="직선 연결선 28"/>
          <p:cNvCxnSpPr/>
          <p:nvPr/>
        </p:nvCxnSpPr>
        <p:spPr>
          <a:xfrm>
            <a:off x="1657660" y="4832003"/>
            <a:ext cx="521376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그룹 29"/>
          <p:cNvGrpSpPr/>
          <p:nvPr/>
        </p:nvGrpSpPr>
        <p:grpSpPr>
          <a:xfrm>
            <a:off x="2644700" y="4832003"/>
            <a:ext cx="2520000" cy="684000"/>
            <a:chOff x="1450413" y="3717032"/>
            <a:chExt cx="406243" cy="1008112"/>
          </a:xfrm>
        </p:grpSpPr>
        <p:cxnSp>
          <p:nvCxnSpPr>
            <p:cNvPr id="31" name="직선 연결선 30"/>
            <p:cNvCxnSpPr/>
            <p:nvPr/>
          </p:nvCxnSpPr>
          <p:spPr>
            <a:xfrm>
              <a:off x="1450776" y="3717032"/>
              <a:ext cx="405880" cy="0"/>
            </a:xfrm>
            <a:prstGeom prst="line">
              <a:avLst/>
            </a:prstGeom>
            <a:ln w="12700">
              <a:solidFill>
                <a:srgbClr val="B2B2B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연결선 31"/>
            <p:cNvCxnSpPr/>
            <p:nvPr/>
          </p:nvCxnSpPr>
          <p:spPr>
            <a:xfrm>
              <a:off x="1450413" y="4725144"/>
              <a:ext cx="405880" cy="0"/>
            </a:xfrm>
            <a:prstGeom prst="line">
              <a:avLst/>
            </a:prstGeom>
            <a:ln w="12700">
              <a:solidFill>
                <a:srgbClr val="B2B2B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그룹 32"/>
          <p:cNvGrpSpPr/>
          <p:nvPr/>
        </p:nvGrpSpPr>
        <p:grpSpPr>
          <a:xfrm>
            <a:off x="7003211" y="4833487"/>
            <a:ext cx="2520000" cy="684000"/>
            <a:chOff x="1450413" y="3717032"/>
            <a:chExt cx="406243" cy="945629"/>
          </a:xfrm>
        </p:grpSpPr>
        <p:cxnSp>
          <p:nvCxnSpPr>
            <p:cNvPr id="34" name="직선 연결선 33"/>
            <p:cNvCxnSpPr/>
            <p:nvPr/>
          </p:nvCxnSpPr>
          <p:spPr>
            <a:xfrm>
              <a:off x="1450776" y="3717032"/>
              <a:ext cx="405880" cy="0"/>
            </a:xfrm>
            <a:prstGeom prst="line">
              <a:avLst/>
            </a:prstGeom>
            <a:ln w="12700">
              <a:solidFill>
                <a:srgbClr val="B2B2B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직선 연결선 34"/>
            <p:cNvCxnSpPr/>
            <p:nvPr/>
          </p:nvCxnSpPr>
          <p:spPr>
            <a:xfrm>
              <a:off x="1450413" y="4662661"/>
              <a:ext cx="405880" cy="0"/>
            </a:xfrm>
            <a:prstGeom prst="line">
              <a:avLst/>
            </a:prstGeom>
            <a:ln w="12700">
              <a:solidFill>
                <a:srgbClr val="B2B2B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6" name="직선 연결선 35"/>
          <p:cNvCxnSpPr/>
          <p:nvPr/>
        </p:nvCxnSpPr>
        <p:spPr>
          <a:xfrm>
            <a:off x="1657660" y="5539902"/>
            <a:ext cx="521376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그룹 36"/>
          <p:cNvGrpSpPr/>
          <p:nvPr/>
        </p:nvGrpSpPr>
        <p:grpSpPr>
          <a:xfrm>
            <a:off x="3214709" y="3122078"/>
            <a:ext cx="1407322" cy="367473"/>
            <a:chOff x="1730321" y="2134016"/>
            <a:chExt cx="1732088" cy="452274"/>
          </a:xfrm>
        </p:grpSpPr>
        <p:grpSp>
          <p:nvGrpSpPr>
            <p:cNvPr id="38" name="그룹 37"/>
            <p:cNvGrpSpPr/>
            <p:nvPr/>
          </p:nvGrpSpPr>
          <p:grpSpPr>
            <a:xfrm>
              <a:off x="1730321" y="2181669"/>
              <a:ext cx="422461" cy="371575"/>
              <a:chOff x="1232797" y="1487058"/>
              <a:chExt cx="422461" cy="371575"/>
            </a:xfrm>
          </p:grpSpPr>
          <p:sp>
            <p:nvSpPr>
              <p:cNvPr id="40" name="Freeform 34"/>
              <p:cNvSpPr>
                <a:spLocks/>
              </p:cNvSpPr>
              <p:nvPr/>
            </p:nvSpPr>
            <p:spPr bwMode="auto">
              <a:xfrm>
                <a:off x="1232797" y="1487058"/>
                <a:ext cx="420822" cy="371575"/>
              </a:xfrm>
              <a:custGeom>
                <a:avLst/>
                <a:gdLst>
                  <a:gd name="T0" fmla="*/ 430 w 469"/>
                  <a:gd name="T1" fmla="*/ 350 h 413"/>
                  <a:gd name="T2" fmla="*/ 407 w 469"/>
                  <a:gd name="T3" fmla="*/ 298 h 413"/>
                  <a:gd name="T4" fmla="*/ 20 w 469"/>
                  <a:gd name="T5" fmla="*/ 298 h 413"/>
                  <a:gd name="T6" fmla="*/ 20 w 469"/>
                  <a:gd name="T7" fmla="*/ 23 h 413"/>
                  <a:gd name="T8" fmla="*/ 449 w 469"/>
                  <a:gd name="T9" fmla="*/ 23 h 413"/>
                  <a:gd name="T10" fmla="*/ 449 w 469"/>
                  <a:gd name="T11" fmla="*/ 278 h 413"/>
                  <a:gd name="T12" fmla="*/ 469 w 469"/>
                  <a:gd name="T13" fmla="*/ 287 h 413"/>
                  <a:gd name="T14" fmla="*/ 469 w 469"/>
                  <a:gd name="T15" fmla="*/ 31 h 413"/>
                  <a:gd name="T16" fmla="*/ 437 w 469"/>
                  <a:gd name="T17" fmla="*/ 0 h 413"/>
                  <a:gd name="T18" fmla="*/ 32 w 469"/>
                  <a:gd name="T19" fmla="*/ 0 h 413"/>
                  <a:gd name="T20" fmla="*/ 0 w 469"/>
                  <a:gd name="T21" fmla="*/ 31 h 413"/>
                  <a:gd name="T22" fmla="*/ 0 w 469"/>
                  <a:gd name="T23" fmla="*/ 319 h 413"/>
                  <a:gd name="T24" fmla="*/ 32 w 469"/>
                  <a:gd name="T25" fmla="*/ 350 h 413"/>
                  <a:gd name="T26" fmla="*/ 181 w 469"/>
                  <a:gd name="T27" fmla="*/ 350 h 413"/>
                  <a:gd name="T28" fmla="*/ 181 w 469"/>
                  <a:gd name="T29" fmla="*/ 386 h 413"/>
                  <a:gd name="T30" fmla="*/ 58 w 469"/>
                  <a:gd name="T31" fmla="*/ 386 h 413"/>
                  <a:gd name="T32" fmla="*/ 45 w 469"/>
                  <a:gd name="T33" fmla="*/ 399 h 413"/>
                  <a:gd name="T34" fmla="*/ 58 w 469"/>
                  <a:gd name="T35" fmla="*/ 413 h 413"/>
                  <a:gd name="T36" fmla="*/ 411 w 469"/>
                  <a:gd name="T37" fmla="*/ 413 h 413"/>
                  <a:gd name="T38" fmla="*/ 424 w 469"/>
                  <a:gd name="T39" fmla="*/ 399 h 413"/>
                  <a:gd name="T40" fmla="*/ 411 w 469"/>
                  <a:gd name="T41" fmla="*/ 386 h 413"/>
                  <a:gd name="T42" fmla="*/ 288 w 469"/>
                  <a:gd name="T43" fmla="*/ 386 h 413"/>
                  <a:gd name="T44" fmla="*/ 288 w 469"/>
                  <a:gd name="T45" fmla="*/ 350 h 413"/>
                  <a:gd name="T46" fmla="*/ 430 w 469"/>
                  <a:gd name="T47" fmla="*/ 35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69" h="413">
                    <a:moveTo>
                      <a:pt x="430" y="350"/>
                    </a:moveTo>
                    <a:cubicBezTo>
                      <a:pt x="407" y="298"/>
                      <a:pt x="407" y="298"/>
                      <a:pt x="407" y="298"/>
                    </a:cubicBezTo>
                    <a:cubicBezTo>
                      <a:pt x="20" y="298"/>
                      <a:pt x="20" y="298"/>
                      <a:pt x="20" y="298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449" y="23"/>
                      <a:pt x="449" y="23"/>
                      <a:pt x="449" y="23"/>
                    </a:cubicBezTo>
                    <a:cubicBezTo>
                      <a:pt x="449" y="278"/>
                      <a:pt x="449" y="278"/>
                      <a:pt x="449" y="278"/>
                    </a:cubicBezTo>
                    <a:cubicBezTo>
                      <a:pt x="469" y="287"/>
                      <a:pt x="469" y="287"/>
                      <a:pt x="469" y="287"/>
                    </a:cubicBezTo>
                    <a:cubicBezTo>
                      <a:pt x="469" y="31"/>
                      <a:pt x="469" y="31"/>
                      <a:pt x="469" y="31"/>
                    </a:cubicBezTo>
                    <a:cubicBezTo>
                      <a:pt x="469" y="14"/>
                      <a:pt x="455" y="0"/>
                      <a:pt x="437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5" y="0"/>
                      <a:pt x="0" y="14"/>
                      <a:pt x="0" y="31"/>
                    </a:cubicBezTo>
                    <a:cubicBezTo>
                      <a:pt x="0" y="319"/>
                      <a:pt x="0" y="319"/>
                      <a:pt x="0" y="319"/>
                    </a:cubicBezTo>
                    <a:cubicBezTo>
                      <a:pt x="0" y="336"/>
                      <a:pt x="15" y="350"/>
                      <a:pt x="32" y="350"/>
                    </a:cubicBezTo>
                    <a:cubicBezTo>
                      <a:pt x="181" y="350"/>
                      <a:pt x="181" y="350"/>
                      <a:pt x="181" y="350"/>
                    </a:cubicBezTo>
                    <a:cubicBezTo>
                      <a:pt x="181" y="386"/>
                      <a:pt x="181" y="386"/>
                      <a:pt x="181" y="386"/>
                    </a:cubicBezTo>
                    <a:cubicBezTo>
                      <a:pt x="58" y="386"/>
                      <a:pt x="58" y="386"/>
                      <a:pt x="58" y="386"/>
                    </a:cubicBezTo>
                    <a:cubicBezTo>
                      <a:pt x="51" y="386"/>
                      <a:pt x="45" y="392"/>
                      <a:pt x="45" y="399"/>
                    </a:cubicBezTo>
                    <a:cubicBezTo>
                      <a:pt x="45" y="407"/>
                      <a:pt x="51" y="413"/>
                      <a:pt x="58" y="413"/>
                    </a:cubicBezTo>
                    <a:cubicBezTo>
                      <a:pt x="411" y="413"/>
                      <a:pt x="411" y="413"/>
                      <a:pt x="411" y="413"/>
                    </a:cubicBezTo>
                    <a:cubicBezTo>
                      <a:pt x="418" y="413"/>
                      <a:pt x="424" y="407"/>
                      <a:pt x="424" y="399"/>
                    </a:cubicBezTo>
                    <a:cubicBezTo>
                      <a:pt x="424" y="392"/>
                      <a:pt x="418" y="386"/>
                      <a:pt x="411" y="386"/>
                    </a:cubicBezTo>
                    <a:cubicBezTo>
                      <a:pt x="288" y="386"/>
                      <a:pt x="288" y="386"/>
                      <a:pt x="288" y="386"/>
                    </a:cubicBezTo>
                    <a:cubicBezTo>
                      <a:pt x="288" y="350"/>
                      <a:pt x="288" y="350"/>
                      <a:pt x="288" y="350"/>
                    </a:cubicBezTo>
                    <a:lnTo>
                      <a:pt x="430" y="350"/>
                    </a:lnTo>
                    <a:close/>
                  </a:path>
                </a:pathLst>
              </a:custGeom>
              <a:solidFill>
                <a:schemeClr val="bg1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wrap="square" lIns="0" tIns="0" rIns="0" bIns="58500" rtlCol="0" anchor="ctr" anchorCtr="0">
                <a:scene3d>
                  <a:camera prst="orthographicFront"/>
                  <a:lightRig rig="threePt" dir="t"/>
                </a:scene3d>
                <a:sp3d>
                  <a:bevelT w="0" h="38100"/>
                  <a:contourClr>
                    <a:srgbClr val="213165"/>
                  </a:contourClr>
                </a:sp3d>
              </a:bodyPr>
              <a:lstStyle/>
              <a:p>
                <a:pPr indent="-371475" algn="ctr" defTabSz="742950" latinLnBrk="0">
                  <a:lnSpc>
                    <a:spcPct val="140000"/>
                  </a:lnSpc>
                  <a:defRPr/>
                </a:pPr>
                <a:endParaRPr lang="ko-KR" altLang="en-US" sz="1463" kern="0" spc="-57">
                  <a:ln cap="sq">
                    <a:solidFill>
                      <a:srgbClr val="4F81BD">
                        <a:alpha val="0"/>
                      </a:srgbClr>
                    </a:solidFill>
                    <a:miter lim="800000"/>
                  </a:ln>
                  <a:solidFill>
                    <a:prstClr val="white"/>
                  </a:solidFill>
                  <a:effectLst>
                    <a:outerShdw blurRad="50800" dir="5400000" algn="t" rotWithShape="0">
                      <a:prstClr val="black">
                        <a:alpha val="20000"/>
                      </a:prstClr>
                    </a:outerShdw>
                  </a:effectLst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grpSp>
            <p:nvGrpSpPr>
              <p:cNvPr id="41" name="그룹 40"/>
              <p:cNvGrpSpPr/>
              <p:nvPr/>
            </p:nvGrpSpPr>
            <p:grpSpPr>
              <a:xfrm>
                <a:off x="1343245" y="1534842"/>
                <a:ext cx="188502" cy="189000"/>
                <a:chOff x="5192714" y="4405031"/>
                <a:chExt cx="204178" cy="189000"/>
              </a:xfrm>
              <a:solidFill>
                <a:srgbClr val="6CCEF5"/>
              </a:solidFill>
            </p:grpSpPr>
            <p:sp>
              <p:nvSpPr>
                <p:cNvPr id="43" name="Freeform 36"/>
                <p:cNvSpPr>
                  <a:spLocks/>
                </p:cNvSpPr>
                <p:nvPr/>
              </p:nvSpPr>
              <p:spPr bwMode="auto">
                <a:xfrm>
                  <a:off x="5288870" y="4405031"/>
                  <a:ext cx="12684" cy="37044"/>
                </a:xfrm>
                <a:custGeom>
                  <a:avLst/>
                  <a:gdLst>
                    <a:gd name="T0" fmla="*/ 13 w 13"/>
                    <a:gd name="T1" fmla="*/ 6 h 41"/>
                    <a:gd name="T2" fmla="*/ 8 w 13"/>
                    <a:gd name="T3" fmla="*/ 0 h 41"/>
                    <a:gd name="T4" fmla="*/ 6 w 13"/>
                    <a:gd name="T5" fmla="*/ 0 h 41"/>
                    <a:gd name="T6" fmla="*/ 0 w 13"/>
                    <a:gd name="T7" fmla="*/ 6 h 41"/>
                    <a:gd name="T8" fmla="*/ 0 w 13"/>
                    <a:gd name="T9" fmla="*/ 36 h 41"/>
                    <a:gd name="T10" fmla="*/ 6 w 13"/>
                    <a:gd name="T11" fmla="*/ 41 h 41"/>
                    <a:gd name="T12" fmla="*/ 8 w 13"/>
                    <a:gd name="T13" fmla="*/ 41 h 41"/>
                    <a:gd name="T14" fmla="*/ 13 w 13"/>
                    <a:gd name="T15" fmla="*/ 36 h 41"/>
                    <a:gd name="T16" fmla="*/ 13 w 13"/>
                    <a:gd name="T17" fmla="*/ 6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41">
                      <a:moveTo>
                        <a:pt x="13" y="6"/>
                      </a:moveTo>
                      <a:cubicBezTo>
                        <a:pt x="13" y="3"/>
                        <a:pt x="11" y="0"/>
                        <a:pt x="8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2" y="0"/>
                        <a:pt x="0" y="3"/>
                        <a:pt x="0" y="6"/>
                      </a:cubicBezTo>
                      <a:cubicBezTo>
                        <a:pt x="0" y="36"/>
                        <a:pt x="0" y="36"/>
                        <a:pt x="0" y="36"/>
                      </a:cubicBezTo>
                      <a:cubicBezTo>
                        <a:pt x="0" y="39"/>
                        <a:pt x="2" y="41"/>
                        <a:pt x="6" y="41"/>
                      </a:cubicBezTo>
                      <a:cubicBezTo>
                        <a:pt x="8" y="41"/>
                        <a:pt x="8" y="41"/>
                        <a:pt x="8" y="41"/>
                      </a:cubicBezTo>
                      <a:cubicBezTo>
                        <a:pt x="11" y="41"/>
                        <a:pt x="13" y="39"/>
                        <a:pt x="13" y="36"/>
                      </a:cubicBezTo>
                      <a:lnTo>
                        <a:pt x="13" y="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4295" tIns="37148" rIns="74295" bIns="37148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42950" latinLnBrk="0">
                    <a:defRPr/>
                  </a:pPr>
                  <a:endParaRPr lang="ko-KR" altLang="en-US" sz="1463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44" name="Freeform 37"/>
                <p:cNvSpPr>
                  <a:spLocks/>
                </p:cNvSpPr>
                <p:nvPr/>
              </p:nvSpPr>
              <p:spPr bwMode="auto">
                <a:xfrm>
                  <a:off x="5240178" y="4415993"/>
                  <a:ext cx="28233" cy="35910"/>
                </a:xfrm>
                <a:custGeom>
                  <a:avLst/>
                  <a:gdLst>
                    <a:gd name="T0" fmla="*/ 28 w 29"/>
                    <a:gd name="T1" fmla="*/ 29 h 40"/>
                    <a:gd name="T2" fmla="*/ 13 w 29"/>
                    <a:gd name="T3" fmla="*/ 3 h 40"/>
                    <a:gd name="T4" fmla="*/ 5 w 29"/>
                    <a:gd name="T5" fmla="*/ 1 h 40"/>
                    <a:gd name="T6" fmla="*/ 3 w 29"/>
                    <a:gd name="T7" fmla="*/ 2 h 40"/>
                    <a:gd name="T8" fmla="*/ 1 w 29"/>
                    <a:gd name="T9" fmla="*/ 10 h 40"/>
                    <a:gd name="T10" fmla="*/ 16 w 29"/>
                    <a:gd name="T11" fmla="*/ 36 h 40"/>
                    <a:gd name="T12" fmla="*/ 24 w 29"/>
                    <a:gd name="T13" fmla="*/ 38 h 40"/>
                    <a:gd name="T14" fmla="*/ 26 w 29"/>
                    <a:gd name="T15" fmla="*/ 37 h 40"/>
                    <a:gd name="T16" fmla="*/ 28 w 29"/>
                    <a:gd name="T17" fmla="*/ 29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9" h="40">
                      <a:moveTo>
                        <a:pt x="28" y="29"/>
                      </a:move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1" y="1"/>
                        <a:pt x="8" y="0"/>
                        <a:pt x="5" y="1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0" y="4"/>
                        <a:pt x="0" y="7"/>
                        <a:pt x="1" y="10"/>
                      </a:cubicBezTo>
                      <a:cubicBezTo>
                        <a:pt x="16" y="36"/>
                        <a:pt x="16" y="36"/>
                        <a:pt x="16" y="36"/>
                      </a:cubicBezTo>
                      <a:cubicBezTo>
                        <a:pt x="18" y="39"/>
                        <a:pt x="21" y="40"/>
                        <a:pt x="24" y="38"/>
                      </a:cubicBezTo>
                      <a:cubicBezTo>
                        <a:pt x="26" y="37"/>
                        <a:pt x="26" y="37"/>
                        <a:pt x="26" y="37"/>
                      </a:cubicBezTo>
                      <a:cubicBezTo>
                        <a:pt x="28" y="35"/>
                        <a:pt x="29" y="32"/>
                        <a:pt x="28" y="29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4295" tIns="37148" rIns="74295" bIns="37148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42950" latinLnBrk="0">
                    <a:defRPr/>
                  </a:pPr>
                  <a:endParaRPr lang="ko-KR" altLang="en-US" sz="1463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45" name="Freeform 38"/>
                <p:cNvSpPr>
                  <a:spLocks/>
                </p:cNvSpPr>
                <p:nvPr/>
              </p:nvSpPr>
              <p:spPr bwMode="auto">
                <a:xfrm>
                  <a:off x="5204171" y="4447367"/>
                  <a:ext cx="39281" cy="26838"/>
                </a:xfrm>
                <a:custGeom>
                  <a:avLst/>
                  <a:gdLst>
                    <a:gd name="T0" fmla="*/ 30 w 40"/>
                    <a:gd name="T1" fmla="*/ 29 h 30"/>
                    <a:gd name="T2" fmla="*/ 38 w 40"/>
                    <a:gd name="T3" fmla="*/ 27 h 30"/>
                    <a:gd name="T4" fmla="*/ 39 w 40"/>
                    <a:gd name="T5" fmla="*/ 25 h 30"/>
                    <a:gd name="T6" fmla="*/ 37 w 40"/>
                    <a:gd name="T7" fmla="*/ 17 h 30"/>
                    <a:gd name="T8" fmla="*/ 11 w 40"/>
                    <a:gd name="T9" fmla="*/ 2 h 30"/>
                    <a:gd name="T10" fmla="*/ 3 w 40"/>
                    <a:gd name="T11" fmla="*/ 4 h 30"/>
                    <a:gd name="T12" fmla="*/ 2 w 40"/>
                    <a:gd name="T13" fmla="*/ 6 h 30"/>
                    <a:gd name="T14" fmla="*/ 4 w 40"/>
                    <a:gd name="T15" fmla="*/ 14 h 30"/>
                    <a:gd name="T16" fmla="*/ 30 w 40"/>
                    <a:gd name="T17" fmla="*/ 29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" h="30">
                      <a:moveTo>
                        <a:pt x="30" y="29"/>
                      </a:moveTo>
                      <a:cubicBezTo>
                        <a:pt x="33" y="30"/>
                        <a:pt x="36" y="29"/>
                        <a:pt x="38" y="27"/>
                      </a:cubicBezTo>
                      <a:cubicBezTo>
                        <a:pt x="39" y="25"/>
                        <a:pt x="39" y="25"/>
                        <a:pt x="39" y="25"/>
                      </a:cubicBezTo>
                      <a:cubicBezTo>
                        <a:pt x="40" y="22"/>
                        <a:pt x="39" y="19"/>
                        <a:pt x="37" y="17"/>
                      </a:cubicBezTo>
                      <a:cubicBezTo>
                        <a:pt x="11" y="2"/>
                        <a:pt x="11" y="2"/>
                        <a:pt x="11" y="2"/>
                      </a:cubicBezTo>
                      <a:cubicBezTo>
                        <a:pt x="8" y="0"/>
                        <a:pt x="5" y="1"/>
                        <a:pt x="3" y="4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0" y="9"/>
                        <a:pt x="1" y="12"/>
                        <a:pt x="4" y="14"/>
                      </a:cubicBezTo>
                      <a:lnTo>
                        <a:pt x="30" y="29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4295" tIns="37148" rIns="74295" bIns="37148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42950" latinLnBrk="0">
                    <a:defRPr/>
                  </a:pPr>
                  <a:endParaRPr lang="ko-KR" altLang="en-US" sz="1463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46" name="Freeform 39"/>
                <p:cNvSpPr>
                  <a:spLocks/>
                </p:cNvSpPr>
                <p:nvPr/>
              </p:nvSpPr>
              <p:spPr bwMode="auto">
                <a:xfrm>
                  <a:off x="5192714" y="4493105"/>
                  <a:ext cx="39690" cy="11718"/>
                </a:xfrm>
                <a:custGeom>
                  <a:avLst/>
                  <a:gdLst>
                    <a:gd name="T0" fmla="*/ 0 w 41"/>
                    <a:gd name="T1" fmla="*/ 5 h 13"/>
                    <a:gd name="T2" fmla="*/ 0 w 41"/>
                    <a:gd name="T3" fmla="*/ 7 h 13"/>
                    <a:gd name="T4" fmla="*/ 6 w 41"/>
                    <a:gd name="T5" fmla="*/ 13 h 13"/>
                    <a:gd name="T6" fmla="*/ 36 w 41"/>
                    <a:gd name="T7" fmla="*/ 13 h 13"/>
                    <a:gd name="T8" fmla="*/ 41 w 41"/>
                    <a:gd name="T9" fmla="*/ 7 h 13"/>
                    <a:gd name="T10" fmla="*/ 41 w 41"/>
                    <a:gd name="T11" fmla="*/ 5 h 13"/>
                    <a:gd name="T12" fmla="*/ 36 w 41"/>
                    <a:gd name="T13" fmla="*/ 0 h 13"/>
                    <a:gd name="T14" fmla="*/ 6 w 41"/>
                    <a:gd name="T15" fmla="*/ 0 h 13"/>
                    <a:gd name="T16" fmla="*/ 0 w 41"/>
                    <a:gd name="T17" fmla="*/ 5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1" h="13">
                      <a:moveTo>
                        <a:pt x="0" y="5"/>
                      </a:move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11"/>
                        <a:pt x="3" y="13"/>
                        <a:pt x="6" y="13"/>
                      </a:cubicBezTo>
                      <a:cubicBezTo>
                        <a:pt x="36" y="13"/>
                        <a:pt x="36" y="13"/>
                        <a:pt x="36" y="13"/>
                      </a:cubicBezTo>
                      <a:cubicBezTo>
                        <a:pt x="39" y="13"/>
                        <a:pt x="41" y="11"/>
                        <a:pt x="41" y="7"/>
                      </a:cubicBezTo>
                      <a:cubicBezTo>
                        <a:pt x="41" y="5"/>
                        <a:pt x="41" y="5"/>
                        <a:pt x="41" y="5"/>
                      </a:cubicBezTo>
                      <a:cubicBezTo>
                        <a:pt x="41" y="2"/>
                        <a:pt x="39" y="0"/>
                        <a:pt x="36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2"/>
                        <a:pt x="0" y="5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4295" tIns="37148" rIns="74295" bIns="37148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42950" latinLnBrk="0">
                    <a:defRPr/>
                  </a:pPr>
                  <a:endParaRPr lang="ko-KR" altLang="en-US" sz="1463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47" name="Freeform 40"/>
                <p:cNvSpPr>
                  <a:spLocks/>
                </p:cNvSpPr>
                <p:nvPr/>
              </p:nvSpPr>
              <p:spPr bwMode="auto">
                <a:xfrm>
                  <a:off x="5204171" y="4523723"/>
                  <a:ext cx="39281" cy="26082"/>
                </a:xfrm>
                <a:custGeom>
                  <a:avLst/>
                  <a:gdLst>
                    <a:gd name="T0" fmla="*/ 2 w 40"/>
                    <a:gd name="T1" fmla="*/ 26 h 29"/>
                    <a:gd name="T2" fmla="*/ 10 w 40"/>
                    <a:gd name="T3" fmla="*/ 28 h 29"/>
                    <a:gd name="T4" fmla="*/ 36 w 40"/>
                    <a:gd name="T5" fmla="*/ 13 h 29"/>
                    <a:gd name="T6" fmla="*/ 38 w 40"/>
                    <a:gd name="T7" fmla="*/ 5 h 29"/>
                    <a:gd name="T8" fmla="*/ 37 w 40"/>
                    <a:gd name="T9" fmla="*/ 3 h 29"/>
                    <a:gd name="T10" fmla="*/ 29 w 40"/>
                    <a:gd name="T11" fmla="*/ 1 h 29"/>
                    <a:gd name="T12" fmla="*/ 3 w 40"/>
                    <a:gd name="T13" fmla="*/ 16 h 29"/>
                    <a:gd name="T14" fmla="*/ 1 w 40"/>
                    <a:gd name="T15" fmla="*/ 24 h 29"/>
                    <a:gd name="T16" fmla="*/ 2 w 40"/>
                    <a:gd name="T17" fmla="*/ 26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" h="29">
                      <a:moveTo>
                        <a:pt x="2" y="26"/>
                      </a:moveTo>
                      <a:cubicBezTo>
                        <a:pt x="4" y="29"/>
                        <a:pt x="7" y="29"/>
                        <a:pt x="10" y="28"/>
                      </a:cubicBezTo>
                      <a:cubicBezTo>
                        <a:pt x="36" y="13"/>
                        <a:pt x="36" y="13"/>
                        <a:pt x="36" y="13"/>
                      </a:cubicBezTo>
                      <a:cubicBezTo>
                        <a:pt x="39" y="11"/>
                        <a:pt x="40" y="8"/>
                        <a:pt x="38" y="5"/>
                      </a:cubicBezTo>
                      <a:cubicBezTo>
                        <a:pt x="37" y="3"/>
                        <a:pt x="37" y="3"/>
                        <a:pt x="37" y="3"/>
                      </a:cubicBezTo>
                      <a:cubicBezTo>
                        <a:pt x="35" y="1"/>
                        <a:pt x="32" y="0"/>
                        <a:pt x="29" y="1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1" y="18"/>
                        <a:pt x="0" y="21"/>
                        <a:pt x="1" y="24"/>
                      </a:cubicBezTo>
                      <a:lnTo>
                        <a:pt x="2" y="2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4295" tIns="37148" rIns="74295" bIns="37148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42950" latinLnBrk="0">
                    <a:defRPr/>
                  </a:pPr>
                  <a:endParaRPr lang="ko-KR" altLang="en-US" sz="1463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48" name="Freeform 41"/>
                <p:cNvSpPr>
                  <a:spLocks/>
                </p:cNvSpPr>
                <p:nvPr/>
              </p:nvSpPr>
              <p:spPr bwMode="auto">
                <a:xfrm>
                  <a:off x="5238542" y="4547159"/>
                  <a:ext cx="29051" cy="35910"/>
                </a:xfrm>
                <a:custGeom>
                  <a:avLst/>
                  <a:gdLst>
                    <a:gd name="T0" fmla="*/ 4 w 30"/>
                    <a:gd name="T1" fmla="*/ 37 h 40"/>
                    <a:gd name="T2" fmla="*/ 6 w 30"/>
                    <a:gd name="T3" fmla="*/ 38 h 40"/>
                    <a:gd name="T4" fmla="*/ 14 w 30"/>
                    <a:gd name="T5" fmla="*/ 36 h 40"/>
                    <a:gd name="T6" fmla="*/ 29 w 30"/>
                    <a:gd name="T7" fmla="*/ 10 h 40"/>
                    <a:gd name="T8" fmla="*/ 27 w 30"/>
                    <a:gd name="T9" fmla="*/ 2 h 40"/>
                    <a:gd name="T10" fmla="*/ 25 w 30"/>
                    <a:gd name="T11" fmla="*/ 1 h 40"/>
                    <a:gd name="T12" fmla="*/ 17 w 30"/>
                    <a:gd name="T13" fmla="*/ 3 h 40"/>
                    <a:gd name="T14" fmla="*/ 2 w 30"/>
                    <a:gd name="T15" fmla="*/ 29 h 40"/>
                    <a:gd name="T16" fmla="*/ 4 w 30"/>
                    <a:gd name="T17" fmla="*/ 37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" h="40">
                      <a:moveTo>
                        <a:pt x="4" y="37"/>
                      </a:moveTo>
                      <a:cubicBezTo>
                        <a:pt x="6" y="38"/>
                        <a:pt x="6" y="38"/>
                        <a:pt x="6" y="38"/>
                      </a:cubicBezTo>
                      <a:cubicBezTo>
                        <a:pt x="9" y="40"/>
                        <a:pt x="12" y="39"/>
                        <a:pt x="14" y="36"/>
                      </a:cubicBezTo>
                      <a:cubicBezTo>
                        <a:pt x="29" y="10"/>
                        <a:pt x="29" y="10"/>
                        <a:pt x="29" y="10"/>
                      </a:cubicBezTo>
                      <a:cubicBezTo>
                        <a:pt x="30" y="7"/>
                        <a:pt x="29" y="4"/>
                        <a:pt x="27" y="2"/>
                      </a:cubicBezTo>
                      <a:cubicBezTo>
                        <a:pt x="25" y="1"/>
                        <a:pt x="25" y="1"/>
                        <a:pt x="25" y="1"/>
                      </a:cubicBezTo>
                      <a:cubicBezTo>
                        <a:pt x="22" y="0"/>
                        <a:pt x="19" y="1"/>
                        <a:pt x="17" y="3"/>
                      </a:cubicBezTo>
                      <a:cubicBezTo>
                        <a:pt x="2" y="29"/>
                        <a:pt x="2" y="29"/>
                        <a:pt x="2" y="29"/>
                      </a:cubicBezTo>
                      <a:cubicBezTo>
                        <a:pt x="0" y="32"/>
                        <a:pt x="1" y="35"/>
                        <a:pt x="4" y="3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4295" tIns="37148" rIns="74295" bIns="37148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42950" latinLnBrk="0">
                    <a:defRPr/>
                  </a:pPr>
                  <a:endParaRPr lang="ko-KR" altLang="en-US" sz="1463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49" name="Freeform 42"/>
                <p:cNvSpPr>
                  <a:spLocks/>
                </p:cNvSpPr>
                <p:nvPr/>
              </p:nvSpPr>
              <p:spPr bwMode="auto">
                <a:xfrm>
                  <a:off x="5288051" y="4556987"/>
                  <a:ext cx="12684" cy="37044"/>
                </a:xfrm>
                <a:custGeom>
                  <a:avLst/>
                  <a:gdLst>
                    <a:gd name="T0" fmla="*/ 7 w 13"/>
                    <a:gd name="T1" fmla="*/ 0 h 41"/>
                    <a:gd name="T2" fmla="*/ 5 w 13"/>
                    <a:gd name="T3" fmla="*/ 0 h 41"/>
                    <a:gd name="T4" fmla="*/ 0 w 13"/>
                    <a:gd name="T5" fmla="*/ 5 h 41"/>
                    <a:gd name="T6" fmla="*/ 0 w 13"/>
                    <a:gd name="T7" fmla="*/ 35 h 41"/>
                    <a:gd name="T8" fmla="*/ 5 w 13"/>
                    <a:gd name="T9" fmla="*/ 41 h 41"/>
                    <a:gd name="T10" fmla="*/ 7 w 13"/>
                    <a:gd name="T11" fmla="*/ 41 h 41"/>
                    <a:gd name="T12" fmla="*/ 13 w 13"/>
                    <a:gd name="T13" fmla="*/ 35 h 41"/>
                    <a:gd name="T14" fmla="*/ 13 w 13"/>
                    <a:gd name="T15" fmla="*/ 5 h 41"/>
                    <a:gd name="T16" fmla="*/ 7 w 13"/>
                    <a:gd name="T17" fmla="*/ 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41">
                      <a:moveTo>
                        <a:pt x="7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2" y="0"/>
                        <a:pt x="0" y="2"/>
                        <a:pt x="0" y="5"/>
                      </a:cubicBezTo>
                      <a:cubicBezTo>
                        <a:pt x="0" y="35"/>
                        <a:pt x="0" y="35"/>
                        <a:pt x="0" y="35"/>
                      </a:cubicBezTo>
                      <a:cubicBezTo>
                        <a:pt x="0" y="38"/>
                        <a:pt x="2" y="41"/>
                        <a:pt x="5" y="41"/>
                      </a:cubicBezTo>
                      <a:cubicBezTo>
                        <a:pt x="7" y="41"/>
                        <a:pt x="7" y="41"/>
                        <a:pt x="7" y="41"/>
                      </a:cubicBezTo>
                      <a:cubicBezTo>
                        <a:pt x="11" y="41"/>
                        <a:pt x="13" y="38"/>
                        <a:pt x="13" y="3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3" y="2"/>
                        <a:pt x="11" y="0"/>
                        <a:pt x="7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4295" tIns="37148" rIns="74295" bIns="37148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42950" latinLnBrk="0">
                    <a:defRPr/>
                  </a:pPr>
                  <a:endParaRPr lang="ko-KR" altLang="en-US" sz="1463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50" name="Freeform 43"/>
                <p:cNvSpPr>
                  <a:spLocks/>
                </p:cNvSpPr>
                <p:nvPr/>
              </p:nvSpPr>
              <p:spPr bwMode="auto">
                <a:xfrm>
                  <a:off x="5321194" y="4547159"/>
                  <a:ext cx="28233" cy="35910"/>
                </a:xfrm>
                <a:custGeom>
                  <a:avLst/>
                  <a:gdLst>
                    <a:gd name="T0" fmla="*/ 1 w 29"/>
                    <a:gd name="T1" fmla="*/ 11 h 40"/>
                    <a:gd name="T2" fmla="*/ 16 w 29"/>
                    <a:gd name="T3" fmla="*/ 37 h 40"/>
                    <a:gd name="T4" fmla="*/ 24 w 29"/>
                    <a:gd name="T5" fmla="*/ 39 h 40"/>
                    <a:gd name="T6" fmla="*/ 26 w 29"/>
                    <a:gd name="T7" fmla="*/ 38 h 40"/>
                    <a:gd name="T8" fmla="*/ 28 w 29"/>
                    <a:gd name="T9" fmla="*/ 30 h 40"/>
                    <a:gd name="T10" fmla="*/ 13 w 29"/>
                    <a:gd name="T11" fmla="*/ 4 h 40"/>
                    <a:gd name="T12" fmla="*/ 5 w 29"/>
                    <a:gd name="T13" fmla="*/ 2 h 40"/>
                    <a:gd name="T14" fmla="*/ 3 w 29"/>
                    <a:gd name="T15" fmla="*/ 3 h 40"/>
                    <a:gd name="T16" fmla="*/ 1 w 29"/>
                    <a:gd name="T17" fmla="*/ 11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9" h="40">
                      <a:moveTo>
                        <a:pt x="1" y="11"/>
                      </a:moveTo>
                      <a:cubicBezTo>
                        <a:pt x="16" y="37"/>
                        <a:pt x="16" y="37"/>
                        <a:pt x="16" y="37"/>
                      </a:cubicBezTo>
                      <a:cubicBezTo>
                        <a:pt x="18" y="39"/>
                        <a:pt x="21" y="40"/>
                        <a:pt x="24" y="39"/>
                      </a:cubicBezTo>
                      <a:cubicBezTo>
                        <a:pt x="26" y="38"/>
                        <a:pt x="26" y="38"/>
                        <a:pt x="26" y="38"/>
                      </a:cubicBezTo>
                      <a:cubicBezTo>
                        <a:pt x="29" y="36"/>
                        <a:pt x="29" y="33"/>
                        <a:pt x="28" y="30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1" y="1"/>
                        <a:pt x="8" y="0"/>
                        <a:pt x="5" y="2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1" y="5"/>
                        <a:pt x="0" y="8"/>
                        <a:pt x="1" y="1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4295" tIns="37148" rIns="74295" bIns="37148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42950" latinLnBrk="0">
                    <a:defRPr/>
                  </a:pPr>
                  <a:endParaRPr lang="ko-KR" altLang="en-US" sz="1463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51" name="Freeform 44"/>
                <p:cNvSpPr>
                  <a:spLocks/>
                </p:cNvSpPr>
                <p:nvPr/>
              </p:nvSpPr>
              <p:spPr bwMode="auto">
                <a:xfrm>
                  <a:off x="5346154" y="4524857"/>
                  <a:ext cx="38871" cy="26838"/>
                </a:xfrm>
                <a:custGeom>
                  <a:avLst/>
                  <a:gdLst>
                    <a:gd name="T0" fmla="*/ 29 w 40"/>
                    <a:gd name="T1" fmla="*/ 28 h 30"/>
                    <a:gd name="T2" fmla="*/ 37 w 40"/>
                    <a:gd name="T3" fmla="*/ 26 h 30"/>
                    <a:gd name="T4" fmla="*/ 38 w 40"/>
                    <a:gd name="T5" fmla="*/ 24 h 30"/>
                    <a:gd name="T6" fmla="*/ 36 w 40"/>
                    <a:gd name="T7" fmla="*/ 16 h 30"/>
                    <a:gd name="T8" fmla="*/ 10 w 40"/>
                    <a:gd name="T9" fmla="*/ 1 h 30"/>
                    <a:gd name="T10" fmla="*/ 2 w 40"/>
                    <a:gd name="T11" fmla="*/ 3 h 30"/>
                    <a:gd name="T12" fmla="*/ 1 w 40"/>
                    <a:gd name="T13" fmla="*/ 5 h 30"/>
                    <a:gd name="T14" fmla="*/ 3 w 40"/>
                    <a:gd name="T15" fmla="*/ 13 h 30"/>
                    <a:gd name="T16" fmla="*/ 29 w 40"/>
                    <a:gd name="T17" fmla="*/ 28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" h="30">
                      <a:moveTo>
                        <a:pt x="29" y="28"/>
                      </a:moveTo>
                      <a:cubicBezTo>
                        <a:pt x="32" y="30"/>
                        <a:pt x="35" y="29"/>
                        <a:pt x="37" y="26"/>
                      </a:cubicBezTo>
                      <a:cubicBezTo>
                        <a:pt x="38" y="24"/>
                        <a:pt x="38" y="24"/>
                        <a:pt x="38" y="24"/>
                      </a:cubicBezTo>
                      <a:cubicBezTo>
                        <a:pt x="40" y="21"/>
                        <a:pt x="39" y="18"/>
                        <a:pt x="36" y="16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7" y="0"/>
                        <a:pt x="4" y="1"/>
                        <a:pt x="2" y="3"/>
                      </a:cubicBez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0" y="8"/>
                        <a:pt x="1" y="11"/>
                        <a:pt x="3" y="13"/>
                      </a:cubicBezTo>
                      <a:lnTo>
                        <a:pt x="29" y="28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4295" tIns="37148" rIns="74295" bIns="37148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42950" latinLnBrk="0">
                    <a:defRPr/>
                  </a:pPr>
                  <a:endParaRPr lang="ko-KR" altLang="en-US" sz="1463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52" name="Freeform 45"/>
                <p:cNvSpPr>
                  <a:spLocks/>
                </p:cNvSpPr>
                <p:nvPr/>
              </p:nvSpPr>
              <p:spPr bwMode="auto">
                <a:xfrm>
                  <a:off x="5357202" y="4494239"/>
                  <a:ext cx="39690" cy="11718"/>
                </a:xfrm>
                <a:custGeom>
                  <a:avLst/>
                  <a:gdLst>
                    <a:gd name="T0" fmla="*/ 41 w 41"/>
                    <a:gd name="T1" fmla="*/ 8 h 13"/>
                    <a:gd name="T2" fmla="*/ 41 w 41"/>
                    <a:gd name="T3" fmla="*/ 6 h 13"/>
                    <a:gd name="T4" fmla="*/ 35 w 41"/>
                    <a:gd name="T5" fmla="*/ 0 h 13"/>
                    <a:gd name="T6" fmla="*/ 5 w 41"/>
                    <a:gd name="T7" fmla="*/ 0 h 13"/>
                    <a:gd name="T8" fmla="*/ 0 w 41"/>
                    <a:gd name="T9" fmla="*/ 6 h 13"/>
                    <a:gd name="T10" fmla="*/ 0 w 41"/>
                    <a:gd name="T11" fmla="*/ 8 h 13"/>
                    <a:gd name="T12" fmla="*/ 5 w 41"/>
                    <a:gd name="T13" fmla="*/ 13 h 13"/>
                    <a:gd name="T14" fmla="*/ 35 w 41"/>
                    <a:gd name="T15" fmla="*/ 13 h 13"/>
                    <a:gd name="T16" fmla="*/ 41 w 41"/>
                    <a:gd name="T17" fmla="*/ 8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1" h="13">
                      <a:moveTo>
                        <a:pt x="41" y="8"/>
                      </a:moveTo>
                      <a:cubicBezTo>
                        <a:pt x="41" y="6"/>
                        <a:pt x="41" y="6"/>
                        <a:pt x="41" y="6"/>
                      </a:cubicBezTo>
                      <a:cubicBezTo>
                        <a:pt x="41" y="2"/>
                        <a:pt x="38" y="0"/>
                        <a:pt x="3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2" y="0"/>
                        <a:pt x="0" y="2"/>
                        <a:pt x="0" y="6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11"/>
                        <a:pt x="2" y="13"/>
                        <a:pt x="5" y="13"/>
                      </a:cubicBezTo>
                      <a:cubicBezTo>
                        <a:pt x="35" y="13"/>
                        <a:pt x="35" y="13"/>
                        <a:pt x="35" y="13"/>
                      </a:cubicBezTo>
                      <a:cubicBezTo>
                        <a:pt x="38" y="13"/>
                        <a:pt x="41" y="11"/>
                        <a:pt x="41" y="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4295" tIns="37148" rIns="74295" bIns="37148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42950" latinLnBrk="0">
                    <a:defRPr/>
                  </a:pPr>
                  <a:endParaRPr lang="ko-KR" altLang="en-US" sz="1463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53" name="Freeform 46"/>
                <p:cNvSpPr>
                  <a:spLocks/>
                </p:cNvSpPr>
                <p:nvPr/>
              </p:nvSpPr>
              <p:spPr bwMode="auto">
                <a:xfrm>
                  <a:off x="5346154" y="4449257"/>
                  <a:ext cx="38871" cy="26082"/>
                </a:xfrm>
                <a:custGeom>
                  <a:avLst/>
                  <a:gdLst>
                    <a:gd name="T0" fmla="*/ 2 w 40"/>
                    <a:gd name="T1" fmla="*/ 24 h 29"/>
                    <a:gd name="T2" fmla="*/ 3 w 40"/>
                    <a:gd name="T3" fmla="*/ 26 h 29"/>
                    <a:gd name="T4" fmla="*/ 11 w 40"/>
                    <a:gd name="T5" fmla="*/ 28 h 29"/>
                    <a:gd name="T6" fmla="*/ 37 w 40"/>
                    <a:gd name="T7" fmla="*/ 13 h 29"/>
                    <a:gd name="T8" fmla="*/ 39 w 40"/>
                    <a:gd name="T9" fmla="*/ 5 h 29"/>
                    <a:gd name="T10" fmla="*/ 38 w 40"/>
                    <a:gd name="T11" fmla="*/ 3 h 29"/>
                    <a:gd name="T12" fmla="*/ 30 w 40"/>
                    <a:gd name="T13" fmla="*/ 1 h 29"/>
                    <a:gd name="T14" fmla="*/ 4 w 40"/>
                    <a:gd name="T15" fmla="*/ 16 h 29"/>
                    <a:gd name="T16" fmla="*/ 2 w 40"/>
                    <a:gd name="T17" fmla="*/ 24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" h="29">
                      <a:moveTo>
                        <a:pt x="2" y="24"/>
                      </a:moveTo>
                      <a:cubicBezTo>
                        <a:pt x="3" y="26"/>
                        <a:pt x="3" y="26"/>
                        <a:pt x="3" y="26"/>
                      </a:cubicBezTo>
                      <a:cubicBezTo>
                        <a:pt x="5" y="28"/>
                        <a:pt x="8" y="29"/>
                        <a:pt x="11" y="28"/>
                      </a:cubicBezTo>
                      <a:cubicBezTo>
                        <a:pt x="37" y="13"/>
                        <a:pt x="37" y="13"/>
                        <a:pt x="37" y="13"/>
                      </a:cubicBezTo>
                      <a:cubicBezTo>
                        <a:pt x="39" y="11"/>
                        <a:pt x="40" y="8"/>
                        <a:pt x="39" y="5"/>
                      </a:cubicBezTo>
                      <a:cubicBezTo>
                        <a:pt x="38" y="3"/>
                        <a:pt x="38" y="3"/>
                        <a:pt x="38" y="3"/>
                      </a:cubicBezTo>
                      <a:cubicBezTo>
                        <a:pt x="36" y="0"/>
                        <a:pt x="33" y="0"/>
                        <a:pt x="30" y="1"/>
                      </a:cubicBezTo>
                      <a:cubicBezTo>
                        <a:pt x="4" y="16"/>
                        <a:pt x="4" y="16"/>
                        <a:pt x="4" y="16"/>
                      </a:cubicBezTo>
                      <a:cubicBezTo>
                        <a:pt x="1" y="18"/>
                        <a:pt x="0" y="21"/>
                        <a:pt x="2" y="2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4295" tIns="37148" rIns="74295" bIns="37148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42950" latinLnBrk="0">
                    <a:defRPr/>
                  </a:pPr>
                  <a:endParaRPr lang="ko-KR" altLang="en-US" sz="1463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54" name="Freeform 47"/>
                <p:cNvSpPr>
                  <a:spLocks/>
                </p:cNvSpPr>
                <p:nvPr/>
              </p:nvSpPr>
              <p:spPr bwMode="auto">
                <a:xfrm>
                  <a:off x="5322013" y="4415993"/>
                  <a:ext cx="29051" cy="35910"/>
                </a:xfrm>
                <a:custGeom>
                  <a:avLst/>
                  <a:gdLst>
                    <a:gd name="T0" fmla="*/ 26 w 30"/>
                    <a:gd name="T1" fmla="*/ 3 h 40"/>
                    <a:gd name="T2" fmla="*/ 24 w 30"/>
                    <a:gd name="T3" fmla="*/ 2 h 40"/>
                    <a:gd name="T4" fmla="*/ 16 w 30"/>
                    <a:gd name="T5" fmla="*/ 4 h 40"/>
                    <a:gd name="T6" fmla="*/ 1 w 30"/>
                    <a:gd name="T7" fmla="*/ 30 h 40"/>
                    <a:gd name="T8" fmla="*/ 3 w 30"/>
                    <a:gd name="T9" fmla="*/ 38 h 40"/>
                    <a:gd name="T10" fmla="*/ 5 w 30"/>
                    <a:gd name="T11" fmla="*/ 39 h 40"/>
                    <a:gd name="T12" fmla="*/ 13 w 30"/>
                    <a:gd name="T13" fmla="*/ 37 h 40"/>
                    <a:gd name="T14" fmla="*/ 28 w 30"/>
                    <a:gd name="T15" fmla="*/ 11 h 40"/>
                    <a:gd name="T16" fmla="*/ 26 w 30"/>
                    <a:gd name="T17" fmla="*/ 3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" h="40">
                      <a:moveTo>
                        <a:pt x="26" y="3"/>
                      </a:moveTo>
                      <a:cubicBezTo>
                        <a:pt x="24" y="2"/>
                        <a:pt x="24" y="2"/>
                        <a:pt x="24" y="2"/>
                      </a:cubicBezTo>
                      <a:cubicBezTo>
                        <a:pt x="21" y="0"/>
                        <a:pt x="18" y="1"/>
                        <a:pt x="16" y="4"/>
                      </a:cubicBezTo>
                      <a:cubicBezTo>
                        <a:pt x="1" y="30"/>
                        <a:pt x="1" y="30"/>
                        <a:pt x="1" y="30"/>
                      </a:cubicBezTo>
                      <a:cubicBezTo>
                        <a:pt x="0" y="33"/>
                        <a:pt x="1" y="36"/>
                        <a:pt x="3" y="38"/>
                      </a:cubicBezTo>
                      <a:cubicBezTo>
                        <a:pt x="5" y="39"/>
                        <a:pt x="5" y="39"/>
                        <a:pt x="5" y="39"/>
                      </a:cubicBezTo>
                      <a:cubicBezTo>
                        <a:pt x="8" y="40"/>
                        <a:pt x="11" y="39"/>
                        <a:pt x="13" y="37"/>
                      </a:cubicBezTo>
                      <a:cubicBezTo>
                        <a:pt x="28" y="11"/>
                        <a:pt x="28" y="11"/>
                        <a:pt x="28" y="11"/>
                      </a:cubicBezTo>
                      <a:cubicBezTo>
                        <a:pt x="30" y="8"/>
                        <a:pt x="29" y="5"/>
                        <a:pt x="26" y="3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4295" tIns="37148" rIns="74295" bIns="37148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42950" latinLnBrk="0">
                    <a:defRPr/>
                  </a:pPr>
                  <a:endParaRPr lang="ko-KR" altLang="en-US" sz="1463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sp>
            <p:nvSpPr>
              <p:cNvPr id="42" name="Freeform 35"/>
              <p:cNvSpPr>
                <a:spLocks/>
              </p:cNvSpPr>
              <p:nvPr/>
            </p:nvSpPr>
            <p:spPr bwMode="auto">
              <a:xfrm>
                <a:off x="1563840" y="1691180"/>
                <a:ext cx="91418" cy="92610"/>
              </a:xfrm>
              <a:custGeom>
                <a:avLst/>
                <a:gdLst>
                  <a:gd name="T0" fmla="*/ 100 w 102"/>
                  <a:gd name="T1" fmla="*/ 80 h 103"/>
                  <a:gd name="T2" fmla="*/ 71 w 102"/>
                  <a:gd name="T3" fmla="*/ 55 h 103"/>
                  <a:gd name="T4" fmla="*/ 72 w 102"/>
                  <a:gd name="T5" fmla="*/ 51 h 103"/>
                  <a:gd name="T6" fmla="*/ 94 w 102"/>
                  <a:gd name="T7" fmla="*/ 44 h 103"/>
                  <a:gd name="T8" fmla="*/ 95 w 102"/>
                  <a:gd name="T9" fmla="*/ 41 h 103"/>
                  <a:gd name="T10" fmla="*/ 3 w 102"/>
                  <a:gd name="T11" fmla="*/ 1 h 103"/>
                  <a:gd name="T12" fmla="*/ 1 w 102"/>
                  <a:gd name="T13" fmla="*/ 4 h 103"/>
                  <a:gd name="T14" fmla="*/ 41 w 102"/>
                  <a:gd name="T15" fmla="*/ 95 h 103"/>
                  <a:gd name="T16" fmla="*/ 44 w 102"/>
                  <a:gd name="T17" fmla="*/ 95 h 103"/>
                  <a:gd name="T18" fmla="*/ 51 w 102"/>
                  <a:gd name="T19" fmla="*/ 73 h 103"/>
                  <a:gd name="T20" fmla="*/ 55 w 102"/>
                  <a:gd name="T21" fmla="*/ 72 h 103"/>
                  <a:gd name="T22" fmla="*/ 79 w 102"/>
                  <a:gd name="T23" fmla="*/ 101 h 103"/>
                  <a:gd name="T24" fmla="*/ 86 w 102"/>
                  <a:gd name="T25" fmla="*/ 101 h 103"/>
                  <a:gd name="T26" fmla="*/ 100 w 102"/>
                  <a:gd name="T27" fmla="*/ 86 h 103"/>
                  <a:gd name="T28" fmla="*/ 100 w 102"/>
                  <a:gd name="T29" fmla="*/ 8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2" h="103">
                    <a:moveTo>
                      <a:pt x="100" y="80"/>
                    </a:moveTo>
                    <a:cubicBezTo>
                      <a:pt x="71" y="55"/>
                      <a:pt x="71" y="55"/>
                      <a:pt x="71" y="55"/>
                    </a:cubicBezTo>
                    <a:cubicBezTo>
                      <a:pt x="69" y="54"/>
                      <a:pt x="70" y="52"/>
                      <a:pt x="72" y="51"/>
                    </a:cubicBezTo>
                    <a:cubicBezTo>
                      <a:pt x="94" y="44"/>
                      <a:pt x="94" y="44"/>
                      <a:pt x="94" y="44"/>
                    </a:cubicBezTo>
                    <a:cubicBezTo>
                      <a:pt x="97" y="44"/>
                      <a:pt x="97" y="42"/>
                      <a:pt x="95" y="4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1" y="0"/>
                      <a:pt x="0" y="1"/>
                      <a:pt x="1" y="4"/>
                    </a:cubicBezTo>
                    <a:cubicBezTo>
                      <a:pt x="41" y="95"/>
                      <a:pt x="41" y="95"/>
                      <a:pt x="41" y="95"/>
                    </a:cubicBezTo>
                    <a:cubicBezTo>
                      <a:pt x="42" y="97"/>
                      <a:pt x="43" y="97"/>
                      <a:pt x="44" y="95"/>
                    </a:cubicBezTo>
                    <a:cubicBezTo>
                      <a:pt x="51" y="73"/>
                      <a:pt x="51" y="73"/>
                      <a:pt x="51" y="73"/>
                    </a:cubicBezTo>
                    <a:cubicBezTo>
                      <a:pt x="51" y="70"/>
                      <a:pt x="53" y="70"/>
                      <a:pt x="55" y="72"/>
                    </a:cubicBezTo>
                    <a:cubicBezTo>
                      <a:pt x="79" y="101"/>
                      <a:pt x="79" y="101"/>
                      <a:pt x="79" y="101"/>
                    </a:cubicBezTo>
                    <a:cubicBezTo>
                      <a:pt x="81" y="102"/>
                      <a:pt x="84" y="103"/>
                      <a:pt x="86" y="101"/>
                    </a:cubicBezTo>
                    <a:cubicBezTo>
                      <a:pt x="100" y="86"/>
                      <a:pt x="100" y="86"/>
                      <a:pt x="100" y="86"/>
                    </a:cubicBezTo>
                    <a:cubicBezTo>
                      <a:pt x="102" y="84"/>
                      <a:pt x="102" y="81"/>
                      <a:pt x="100" y="80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4295" tIns="37148" rIns="74295" bIns="37148" numCol="1" anchor="t" anchorCtr="0" compatLnSpc="1">
                <a:prstTxWarp prst="textNoShape">
                  <a:avLst/>
                </a:prstTxWarp>
              </a:bodyPr>
              <a:lstStyle/>
              <a:p>
                <a:pPr defTabSz="742950" latinLnBrk="0">
                  <a:defRPr/>
                </a:pPr>
                <a:endParaRPr lang="ko-KR" altLang="en-US" sz="1463" ker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39" name="직사각형 38"/>
            <p:cNvSpPr/>
            <p:nvPr/>
          </p:nvSpPr>
          <p:spPr>
            <a:xfrm>
              <a:off x="2183637" y="2134016"/>
              <a:ext cx="1278772" cy="4522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788" b="1" kern="0" spc="-122" dirty="0">
                  <a:ln>
                    <a:solidFill>
                      <a:srgbClr val="9BBB59">
                        <a:alpha val="0"/>
                      </a:srgbClr>
                    </a:solidFill>
                  </a:ln>
                  <a:latin typeface="맑은 고딕"/>
                  <a:ea typeface="맑은 고딕"/>
                  <a:cs typeface="Arial" panose="020B0604020202020204" pitchFamily="34" charset="0"/>
                </a:rPr>
                <a:t>기본과정</a:t>
              </a:r>
              <a:endParaRPr lang="ko-KR" altLang="en-US" sz="1788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55" name="직사각형 54"/>
          <p:cNvSpPr/>
          <p:nvPr/>
        </p:nvSpPr>
        <p:spPr>
          <a:xfrm>
            <a:off x="5571044" y="2395046"/>
            <a:ext cx="10497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en-US" altLang="ko-KR" sz="1600" b="1" kern="0" spc="-15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1C384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1</a:t>
            </a:r>
            <a:r>
              <a:rPr lang="ko-KR" altLang="en-US" sz="1600" b="1" kern="0" spc="-15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1C384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개월</a:t>
            </a:r>
          </a:p>
        </p:txBody>
      </p:sp>
      <p:sp>
        <p:nvSpPr>
          <p:cNvPr id="56" name="직사각형 55"/>
          <p:cNvSpPr/>
          <p:nvPr/>
        </p:nvSpPr>
        <p:spPr>
          <a:xfrm>
            <a:off x="3554820" y="2373488"/>
            <a:ext cx="10497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en-US" altLang="ko-KR" sz="1600" b="1" kern="0" spc="-15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117B9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5</a:t>
            </a:r>
            <a:r>
              <a:rPr lang="ko-KR" altLang="en-US" sz="1600" b="1" kern="0" spc="-15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117B9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개월</a:t>
            </a:r>
          </a:p>
        </p:txBody>
      </p:sp>
      <p:sp>
        <p:nvSpPr>
          <p:cNvPr id="57" name="직사각형 56"/>
          <p:cNvSpPr/>
          <p:nvPr/>
        </p:nvSpPr>
        <p:spPr>
          <a:xfrm>
            <a:off x="9900526" y="2395046"/>
            <a:ext cx="10497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en-US" altLang="ko-KR" sz="1600" b="1" kern="0" spc="-15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1C384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1</a:t>
            </a:r>
            <a:r>
              <a:rPr lang="ko-KR" altLang="en-US" sz="1600" b="1" kern="0" spc="-15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1C384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개월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803292" y="2375301"/>
            <a:ext cx="10497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defRPr/>
            </a:pPr>
            <a:r>
              <a:rPr lang="en-US" altLang="ko-KR" sz="1600" b="1" kern="0" spc="-15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117B9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5</a:t>
            </a:r>
            <a:r>
              <a:rPr lang="ko-KR" altLang="en-US" sz="1600" b="1" kern="0" spc="-15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117B9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개월</a:t>
            </a:r>
          </a:p>
        </p:txBody>
      </p:sp>
      <p:sp>
        <p:nvSpPr>
          <p:cNvPr id="59" name="제목 5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02. SSAFY </a:t>
            </a:r>
            <a:r>
              <a:rPr lang="ko-KR" altLang="en-US" dirty="0" smtClean="0"/>
              <a:t>프로그램</a:t>
            </a:r>
            <a:endParaRPr lang="ko-KR" altLang="en-US" dirty="0"/>
          </a:p>
        </p:txBody>
      </p:sp>
      <p:grpSp>
        <p:nvGrpSpPr>
          <p:cNvPr id="2" name="그룹 1"/>
          <p:cNvGrpSpPr/>
          <p:nvPr/>
        </p:nvGrpSpPr>
        <p:grpSpPr>
          <a:xfrm>
            <a:off x="5539694" y="3024000"/>
            <a:ext cx="1109891" cy="3333382"/>
            <a:chOff x="5531068" y="3047946"/>
            <a:chExt cx="1201017" cy="3904737"/>
          </a:xfrm>
        </p:grpSpPr>
        <p:sp>
          <p:nvSpPr>
            <p:cNvPr id="60" name="사각형: 둥근 모서리 37"/>
            <p:cNvSpPr/>
            <p:nvPr/>
          </p:nvSpPr>
          <p:spPr bwMode="auto">
            <a:xfrm>
              <a:off x="5531068" y="3047946"/>
              <a:ext cx="1201017" cy="3904737"/>
            </a:xfrm>
            <a:prstGeom prst="roundRect">
              <a:avLst>
                <a:gd name="adj" fmla="val 0"/>
              </a:avLst>
            </a:prstGeom>
            <a:solidFill>
              <a:srgbClr val="F9E1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n>
                  <a:solidFill>
                    <a:srgbClr val="EAA000">
                      <a:shade val="50000"/>
                      <a:alpha val="0"/>
                    </a:srgbClr>
                  </a:solidFill>
                </a:ln>
                <a:latin typeface="삼성긴고딕 Bold" panose="020B0600000101010101" pitchFamily="50" charset="-127"/>
                <a:ea typeface="삼성긴고딕 Bold" panose="020B0600000101010101" pitchFamily="50" charset="-127"/>
              </a:endParaRPr>
            </a:p>
          </p:txBody>
        </p:sp>
        <p:sp>
          <p:nvSpPr>
            <p:cNvPr id="61" name="모서리가 둥근 직사각형 34">
              <a:extLst>
                <a:ext uri="{FF2B5EF4-FFF2-40B4-BE49-F238E27FC236}">
                  <a16:creationId xmlns:a16="http://schemas.microsoft.com/office/drawing/2014/main" id="{E5203242-E25C-4EEF-9B8A-E33A68936F65}"/>
                </a:ext>
              </a:extLst>
            </p:cNvPr>
            <p:cNvSpPr/>
            <p:nvPr/>
          </p:nvSpPr>
          <p:spPr>
            <a:xfrm>
              <a:off x="5609576" y="4201088"/>
              <a:ext cx="1044000" cy="2676608"/>
            </a:xfrm>
            <a:prstGeom prst="roundRect">
              <a:avLst>
                <a:gd name="adj" fmla="val 5110"/>
              </a:avLst>
            </a:prstGeom>
            <a:solidFill>
              <a:schemeClr val="bg1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sz="1600" kern="0" spc="-100" dirty="0">
                <a:solidFill>
                  <a:schemeClr val="bg1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</a:endParaRPr>
            </a:p>
          </p:txBody>
        </p:sp>
        <p:sp>
          <p:nvSpPr>
            <p:cNvPr id="62" name="직사각형 61"/>
            <p:cNvSpPr/>
            <p:nvPr/>
          </p:nvSpPr>
          <p:spPr>
            <a:xfrm>
              <a:off x="5560517" y="3372690"/>
              <a:ext cx="1143672" cy="492443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/>
            <a:p>
              <a:pPr algn="ctr" latinLnBrk="0">
                <a:defRPr/>
              </a:pPr>
              <a:r>
                <a:rPr lang="ko-KR" altLang="en-US" sz="1600" kern="0" spc="-100" dirty="0">
                  <a:ln>
                    <a:solidFill>
                      <a:srgbClr val="9BBB59">
                        <a:alpha val="0"/>
                      </a:srgbClr>
                    </a:solidFill>
                  </a:ln>
                  <a:latin typeface="삼성긴고딕 Bold" panose="020B0600000101010101" pitchFamily="50" charset="-127"/>
                  <a:ea typeface="삼성긴고딕 Bold" panose="020B0600000101010101" pitchFamily="50" charset="-127"/>
                  <a:cs typeface="Arial" panose="020B0604020202020204" pitchFamily="34" charset="0"/>
                </a:rPr>
                <a:t>상반기 </a:t>
              </a:r>
              <a:endParaRPr lang="en-US" altLang="ko-KR" sz="16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endParaRPr>
            </a:p>
            <a:p>
              <a:pPr algn="ctr" latinLnBrk="0">
                <a:defRPr/>
              </a:pPr>
              <a:r>
                <a:rPr lang="en-US" altLang="ko-KR" sz="1600" kern="0" spc="-100" dirty="0">
                  <a:ln>
                    <a:solidFill>
                      <a:srgbClr val="9BBB59">
                        <a:alpha val="0"/>
                      </a:srgbClr>
                    </a:solidFill>
                  </a:ln>
                  <a:latin typeface="삼성긴고딕 Bold" panose="020B0600000101010101" pitchFamily="50" charset="-127"/>
                  <a:ea typeface="삼성긴고딕 Bold" panose="020B0600000101010101" pitchFamily="50" charset="-127"/>
                  <a:cs typeface="Arial" panose="020B0604020202020204" pitchFamily="34" charset="0"/>
                </a:rPr>
                <a:t>Job Fair</a:t>
              </a:r>
              <a:endParaRPr lang="ko-KR" altLang="en-US" sz="16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63" name="직사각형 62">
              <a:extLst>
                <a:ext uri="{FF2B5EF4-FFF2-40B4-BE49-F238E27FC236}">
                  <a16:creationId xmlns:a16="http://schemas.microsoft.com/office/drawing/2014/main" id="{21FE123E-F436-4680-BF4D-E05B1C92D907}"/>
                </a:ext>
              </a:extLst>
            </p:cNvPr>
            <p:cNvSpPr/>
            <p:nvPr/>
          </p:nvSpPr>
          <p:spPr>
            <a:xfrm>
              <a:off x="5760370" y="4802679"/>
              <a:ext cx="742415" cy="1442122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>
              <a:spAutoFit/>
            </a:bodyPr>
            <a:lstStyle/>
            <a:p>
              <a:pPr algn="ctr" latinLnBrk="0">
                <a:defRPr/>
              </a:pPr>
              <a:r>
                <a:rPr lang="ko-KR" altLang="en-US" sz="1600" kern="0" spc="-100" dirty="0">
                  <a:ln>
                    <a:solidFill>
                      <a:srgbClr val="9BBB59">
                        <a:alpha val="0"/>
                      </a:srgbClr>
                    </a:solidFill>
                  </a:ln>
                  <a:latin typeface="삼성긴고딕 Bold" panose="020B0600000101010101" pitchFamily="50" charset="-127"/>
                  <a:ea typeface="삼성긴고딕 Bold" panose="020B0600000101010101" pitchFamily="50" charset="-127"/>
                  <a:cs typeface="Arial" panose="020B0604020202020204" pitchFamily="34" charset="0"/>
                </a:rPr>
                <a:t>취업준비</a:t>
              </a:r>
            </a:p>
            <a:p>
              <a:pPr algn="ctr" latinLnBrk="0">
                <a:defRPr/>
              </a:pPr>
              <a:endParaRPr lang="ko-KR" altLang="en-US" sz="16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endParaRPr>
            </a:p>
            <a:p>
              <a:pPr algn="ctr" latinLnBrk="0">
                <a:defRPr/>
              </a:pPr>
              <a:r>
                <a:rPr lang="ko-KR" altLang="en-US" sz="1600" kern="0" spc="-100" dirty="0">
                  <a:ln>
                    <a:solidFill>
                      <a:srgbClr val="9BBB59">
                        <a:alpha val="0"/>
                      </a:srgbClr>
                    </a:solidFill>
                  </a:ln>
                  <a:latin typeface="삼성긴고딕 Bold" panose="020B0600000101010101" pitchFamily="50" charset="-127"/>
                  <a:ea typeface="삼성긴고딕 Bold" panose="020B0600000101010101" pitchFamily="50" charset="-127"/>
                  <a:cs typeface="Arial" panose="020B0604020202020204" pitchFamily="34" charset="0"/>
                </a:rPr>
                <a:t>해외연수</a:t>
              </a:r>
            </a:p>
            <a:p>
              <a:pPr algn="ctr" latinLnBrk="0">
                <a:defRPr/>
              </a:pPr>
              <a:endParaRPr lang="ko-KR" altLang="en-US" sz="16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endParaRPr>
            </a:p>
            <a:p>
              <a:pPr algn="ctr" latinLnBrk="0">
                <a:defRPr/>
              </a:pPr>
              <a:r>
                <a:rPr lang="ko-KR" altLang="en-US" sz="1600" kern="0" spc="-100" dirty="0">
                  <a:ln>
                    <a:solidFill>
                      <a:srgbClr val="9BBB59">
                        <a:alpha val="0"/>
                      </a:srgbClr>
                    </a:solidFill>
                  </a:ln>
                  <a:latin typeface="삼성긴고딕 Bold" panose="020B0600000101010101" pitchFamily="50" charset="-127"/>
                  <a:ea typeface="삼성긴고딕 Bold" panose="020B0600000101010101" pitchFamily="50" charset="-127"/>
                  <a:cs typeface="Arial" panose="020B0604020202020204" pitchFamily="34" charset="0"/>
                </a:rPr>
                <a:t>보충학습</a:t>
              </a:r>
            </a:p>
          </p:txBody>
        </p:sp>
      </p:grpSp>
      <p:grpSp>
        <p:nvGrpSpPr>
          <p:cNvPr id="70" name="그룹 69"/>
          <p:cNvGrpSpPr/>
          <p:nvPr/>
        </p:nvGrpSpPr>
        <p:grpSpPr>
          <a:xfrm>
            <a:off x="9899145" y="3017240"/>
            <a:ext cx="1112945" cy="3321814"/>
            <a:chOff x="9808296" y="2532692"/>
            <a:chExt cx="1201017" cy="3904737"/>
          </a:xfrm>
        </p:grpSpPr>
        <p:grpSp>
          <p:nvGrpSpPr>
            <p:cNvPr id="64" name="그룹 63">
              <a:extLst>
                <a:ext uri="{FF2B5EF4-FFF2-40B4-BE49-F238E27FC236}">
                  <a16:creationId xmlns:a16="http://schemas.microsoft.com/office/drawing/2014/main" id="{B0491A52-90BA-40E8-A458-80DA530A3EBC}"/>
                </a:ext>
              </a:extLst>
            </p:cNvPr>
            <p:cNvGrpSpPr/>
            <p:nvPr/>
          </p:nvGrpSpPr>
          <p:grpSpPr>
            <a:xfrm>
              <a:off x="9808296" y="2532692"/>
              <a:ext cx="1201017" cy="3904737"/>
              <a:chOff x="7313636" y="2501542"/>
              <a:chExt cx="1201017" cy="3880207"/>
            </a:xfrm>
            <a:solidFill>
              <a:srgbClr val="F9E1EC"/>
            </a:solidFill>
          </p:grpSpPr>
          <p:sp>
            <p:nvSpPr>
              <p:cNvPr id="65" name="사각형: 둥근 모서리 229">
                <a:extLst>
                  <a:ext uri="{FF2B5EF4-FFF2-40B4-BE49-F238E27FC236}">
                    <a16:creationId xmlns:a16="http://schemas.microsoft.com/office/drawing/2014/main" id="{80D5B2C2-4FB2-460E-83DF-08EB64C85612}"/>
                  </a:ext>
                </a:extLst>
              </p:cNvPr>
              <p:cNvSpPr/>
              <p:nvPr/>
            </p:nvSpPr>
            <p:spPr bwMode="auto">
              <a:xfrm>
                <a:off x="7313636" y="2501542"/>
                <a:ext cx="1201017" cy="3880207"/>
              </a:xfrm>
              <a:prstGeom prst="roundRect">
                <a:avLst>
                  <a:gd name="adj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ln>
                    <a:solidFill>
                      <a:srgbClr val="EAA000">
                        <a:shade val="50000"/>
                        <a:alpha val="0"/>
                      </a:srgbClr>
                    </a:solidFill>
                  </a:ln>
                  <a:latin typeface="삼성긴고딕 Bold" panose="020B0600000101010101" pitchFamily="50" charset="-127"/>
                  <a:ea typeface="삼성긴고딕 Bold" panose="020B0600000101010101" pitchFamily="50" charset="-127"/>
                </a:endParaRPr>
              </a:p>
            </p:txBody>
          </p:sp>
          <p:sp>
            <p:nvSpPr>
              <p:cNvPr id="66" name="모서리가 둥근 직사각형 34">
                <a:extLst>
                  <a:ext uri="{FF2B5EF4-FFF2-40B4-BE49-F238E27FC236}">
                    <a16:creationId xmlns:a16="http://schemas.microsoft.com/office/drawing/2014/main" id="{069B22D4-EDB1-437F-A3C2-73875BBB6EC1}"/>
                  </a:ext>
                </a:extLst>
              </p:cNvPr>
              <p:cNvSpPr/>
              <p:nvPr/>
            </p:nvSpPr>
            <p:spPr>
              <a:xfrm>
                <a:off x="7392144" y="3647440"/>
                <a:ext cx="1044000" cy="2659793"/>
              </a:xfrm>
              <a:prstGeom prst="roundRect">
                <a:avLst>
                  <a:gd name="adj" fmla="val 5110"/>
                </a:avLst>
              </a:prstGeom>
              <a:grpFill/>
              <a:ln w="1905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sz="1600" kern="0" spc="-100">
                  <a:latin typeface="삼성긴고딕 Bold" panose="020B0600000101010101" pitchFamily="50" charset="-127"/>
                  <a:ea typeface="삼성긴고딕 Bold" panose="020B0600000101010101" pitchFamily="50" charset="-127"/>
                </a:endParaRPr>
              </a:p>
            </p:txBody>
          </p:sp>
        </p:grpSp>
        <p:sp>
          <p:nvSpPr>
            <p:cNvPr id="67" name="모서리가 둥근 직사각형 34">
              <a:extLst>
                <a:ext uri="{FF2B5EF4-FFF2-40B4-BE49-F238E27FC236}">
                  <a16:creationId xmlns:a16="http://schemas.microsoft.com/office/drawing/2014/main" id="{E5203242-E25C-4EEF-9B8A-E33A68936F65}"/>
                </a:ext>
              </a:extLst>
            </p:cNvPr>
            <p:cNvSpPr/>
            <p:nvPr/>
          </p:nvSpPr>
          <p:spPr>
            <a:xfrm>
              <a:off x="9886804" y="3675912"/>
              <a:ext cx="1044000" cy="2676608"/>
            </a:xfrm>
            <a:prstGeom prst="roundRect">
              <a:avLst>
                <a:gd name="adj" fmla="val 5110"/>
              </a:avLst>
            </a:prstGeom>
            <a:solidFill>
              <a:schemeClr val="bg1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sz="1600" kern="0" spc="-100">
                <a:solidFill>
                  <a:schemeClr val="bg1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</a:endParaRPr>
            </a:p>
          </p:txBody>
        </p:sp>
        <p:sp>
          <p:nvSpPr>
            <p:cNvPr id="68" name="직사각형 67"/>
            <p:cNvSpPr/>
            <p:nvPr/>
          </p:nvSpPr>
          <p:spPr>
            <a:xfrm>
              <a:off x="10016992" y="4284914"/>
              <a:ext cx="783625" cy="144714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>
              <a:spAutoFit/>
            </a:bodyPr>
            <a:lstStyle/>
            <a:p>
              <a:pPr algn="ctr" latinLnBrk="0">
                <a:defRPr/>
              </a:pPr>
              <a:r>
                <a:rPr lang="ko-KR" altLang="en-US" sz="1600" kern="0" spc="-100" dirty="0">
                  <a:ln>
                    <a:solidFill>
                      <a:srgbClr val="9BBB59">
                        <a:alpha val="0"/>
                      </a:srgbClr>
                    </a:solidFill>
                  </a:ln>
                  <a:latin typeface="삼성긴고딕 Bold" panose="020B0600000101010101" pitchFamily="50" charset="-127"/>
                  <a:ea typeface="삼성긴고딕 Bold" panose="020B0600000101010101" pitchFamily="50" charset="-127"/>
                  <a:cs typeface="Arial" panose="020B0604020202020204" pitchFamily="34" charset="0"/>
                </a:rPr>
                <a:t>취업완성</a:t>
              </a:r>
              <a:endParaRPr lang="en-US" altLang="ko-KR" sz="16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endParaRPr>
            </a:p>
            <a:p>
              <a:pPr algn="ctr" latinLnBrk="0">
                <a:defRPr/>
              </a:pPr>
              <a:endParaRPr lang="en-US" altLang="ko-KR" sz="16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endParaRPr>
            </a:p>
            <a:p>
              <a:pPr algn="ctr" latinLnBrk="0">
                <a:defRPr/>
              </a:pPr>
              <a:r>
                <a:rPr lang="ko-KR" altLang="en-US" sz="1600" kern="0" spc="-100" dirty="0">
                  <a:ln>
                    <a:solidFill>
                      <a:srgbClr val="9BBB59">
                        <a:alpha val="0"/>
                      </a:srgbClr>
                    </a:solidFill>
                  </a:ln>
                  <a:latin typeface="삼성긴고딕 Bold" panose="020B0600000101010101" pitchFamily="50" charset="-127"/>
                  <a:ea typeface="삼성긴고딕 Bold" panose="020B0600000101010101" pitchFamily="50" charset="-127"/>
                  <a:cs typeface="Arial" panose="020B0604020202020204" pitchFamily="34" charset="0"/>
                </a:rPr>
                <a:t>개인맞춤 </a:t>
              </a:r>
              <a:endParaRPr lang="en-US" altLang="ko-KR" sz="16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endParaRPr>
            </a:p>
            <a:p>
              <a:pPr algn="ctr" latinLnBrk="0">
                <a:defRPr/>
              </a:pPr>
              <a:endParaRPr lang="en-US" altLang="ko-KR" sz="16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endParaRPr>
            </a:p>
            <a:p>
              <a:pPr algn="ctr" latinLnBrk="0">
                <a:defRPr/>
              </a:pPr>
              <a:r>
                <a:rPr lang="ko-KR" altLang="en-US" sz="1600" kern="0" spc="-100" dirty="0">
                  <a:ln>
                    <a:solidFill>
                      <a:srgbClr val="9BBB59">
                        <a:alpha val="0"/>
                      </a:srgbClr>
                    </a:solidFill>
                  </a:ln>
                  <a:latin typeface="삼성긴고딕 Bold" panose="020B0600000101010101" pitchFamily="50" charset="-127"/>
                  <a:ea typeface="삼성긴고딕 Bold" panose="020B0600000101010101" pitchFamily="50" charset="-127"/>
                  <a:cs typeface="Arial" panose="020B0604020202020204" pitchFamily="34" charset="0"/>
                </a:rPr>
                <a:t>박람회</a:t>
              </a:r>
              <a:endParaRPr lang="en-US" altLang="ko-KR" sz="16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69" name="직사각형 68"/>
            <p:cNvSpPr/>
            <p:nvPr/>
          </p:nvSpPr>
          <p:spPr>
            <a:xfrm>
              <a:off x="9861151" y="2857436"/>
              <a:ext cx="1095307" cy="492443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/>
            <a:p>
              <a:pPr algn="ctr" latinLnBrk="0">
                <a:defRPr/>
              </a:pPr>
              <a:r>
                <a:rPr lang="ko-KR" altLang="en-US" sz="1600" kern="0" spc="-100" dirty="0">
                  <a:ln>
                    <a:solidFill>
                      <a:srgbClr val="9BBB59">
                        <a:alpha val="0"/>
                      </a:srgbClr>
                    </a:solidFill>
                  </a:ln>
                  <a:latin typeface="삼성긴고딕 Bold" panose="020B0600000101010101" pitchFamily="50" charset="-127"/>
                  <a:ea typeface="삼성긴고딕 Bold" panose="020B0600000101010101" pitchFamily="50" charset="-127"/>
                  <a:cs typeface="Arial" panose="020B0604020202020204" pitchFamily="34" charset="0"/>
                </a:rPr>
                <a:t>하반기</a:t>
              </a:r>
              <a:endParaRPr lang="en-US" altLang="ko-KR" sz="16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endParaRPr>
            </a:p>
            <a:p>
              <a:pPr algn="ctr" latinLnBrk="0">
                <a:defRPr/>
              </a:pPr>
              <a:r>
                <a:rPr lang="en-US" altLang="ko-KR" sz="1600" kern="0" spc="-100" dirty="0">
                  <a:ln>
                    <a:solidFill>
                      <a:srgbClr val="9BBB59">
                        <a:alpha val="0"/>
                      </a:srgbClr>
                    </a:solidFill>
                  </a:ln>
                  <a:latin typeface="삼성긴고딕 Bold" panose="020B0600000101010101" pitchFamily="50" charset="-127"/>
                  <a:ea typeface="삼성긴고딕 Bold" panose="020B0600000101010101" pitchFamily="50" charset="-127"/>
                  <a:cs typeface="Arial" panose="020B0604020202020204" pitchFamily="34" charset="0"/>
                </a:rPr>
                <a:t>Job Fair</a:t>
              </a:r>
              <a:endParaRPr lang="ko-KR" altLang="en-US" sz="16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5559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4087776"/>
              </p:ext>
            </p:extLst>
          </p:nvPr>
        </p:nvGraphicFramePr>
        <p:xfrm>
          <a:off x="463658" y="1961393"/>
          <a:ext cx="11163247" cy="345462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78407">
                  <a:extLst>
                    <a:ext uri="{9D8B030D-6E8A-4147-A177-3AD203B41FA5}">
                      <a16:colId xmlns:a16="http://schemas.microsoft.com/office/drawing/2014/main" val="4205105355"/>
                    </a:ext>
                  </a:extLst>
                </a:gridCol>
                <a:gridCol w="1514140">
                  <a:extLst>
                    <a:ext uri="{9D8B030D-6E8A-4147-A177-3AD203B41FA5}">
                      <a16:colId xmlns:a16="http://schemas.microsoft.com/office/drawing/2014/main" val="3775394387"/>
                    </a:ext>
                  </a:extLst>
                </a:gridCol>
                <a:gridCol w="1514140">
                  <a:extLst>
                    <a:ext uri="{9D8B030D-6E8A-4147-A177-3AD203B41FA5}">
                      <a16:colId xmlns:a16="http://schemas.microsoft.com/office/drawing/2014/main" val="3027710696"/>
                    </a:ext>
                  </a:extLst>
                </a:gridCol>
                <a:gridCol w="1514140">
                  <a:extLst>
                    <a:ext uri="{9D8B030D-6E8A-4147-A177-3AD203B41FA5}">
                      <a16:colId xmlns:a16="http://schemas.microsoft.com/office/drawing/2014/main" val="2549400032"/>
                    </a:ext>
                  </a:extLst>
                </a:gridCol>
                <a:gridCol w="1514140">
                  <a:extLst>
                    <a:ext uri="{9D8B030D-6E8A-4147-A177-3AD203B41FA5}">
                      <a16:colId xmlns:a16="http://schemas.microsoft.com/office/drawing/2014/main" val="2415140185"/>
                    </a:ext>
                  </a:extLst>
                </a:gridCol>
                <a:gridCol w="1514140">
                  <a:extLst>
                    <a:ext uri="{9D8B030D-6E8A-4147-A177-3AD203B41FA5}">
                      <a16:colId xmlns:a16="http://schemas.microsoft.com/office/drawing/2014/main" val="33065287"/>
                    </a:ext>
                  </a:extLst>
                </a:gridCol>
                <a:gridCol w="1514140">
                  <a:extLst>
                    <a:ext uri="{9D8B030D-6E8A-4147-A177-3AD203B41FA5}">
                      <a16:colId xmlns:a16="http://schemas.microsoft.com/office/drawing/2014/main" val="1508091571"/>
                    </a:ext>
                  </a:extLst>
                </a:gridCol>
              </a:tblGrid>
              <a:tr h="4074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000" kern="1200" spc="-70" dirty="0" smtClean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6">
                  <a:txBody>
                    <a:bodyPr/>
                    <a:lstStyle/>
                    <a:p>
                      <a:pPr algn="ctr" latinLnBrk="1"/>
                      <a:endParaRPr lang="en-US" altLang="ko-KR" sz="2000" kern="1200" spc="-70" dirty="0" smtClean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300" kern="1200" spc="-7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300" kern="1200" spc="-14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300" kern="1200" spc="-70" dirty="0" smtClean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300" kern="1200" spc="-70" dirty="0" smtClean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300" kern="1200" spc="-7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87398190"/>
                  </a:ext>
                </a:extLst>
              </a:tr>
              <a:tr h="72449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000" kern="1200" spc="-70" dirty="0" smtClean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rgbClr val="0952C9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 latinLnBrk="1"/>
                      <a:endParaRPr lang="en-US" altLang="ko-KR" sz="2000" kern="1200" spc="-70" dirty="0" smtClean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 latinLnBrk="1"/>
                      <a:endParaRPr lang="ko-KR" altLang="en-US" sz="2000" kern="1200" spc="-7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 latinLnBrk="1"/>
                      <a:endParaRPr lang="ko-KR" altLang="en-US" sz="2000" kern="1200" spc="-14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gridSpan="2">
                  <a:txBody>
                    <a:bodyPr/>
                    <a:lstStyle/>
                    <a:p>
                      <a:pPr algn="ctr" latinLnBrk="1"/>
                      <a:endParaRPr lang="ko-KR" altLang="en-US" sz="2000" kern="1200" spc="-7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ko-KR" altLang="en-US" sz="1400" kern="1200" spc="-70" dirty="0" smtClean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 latinLnBrk="1"/>
                      <a:endParaRPr lang="ko-KR" altLang="en-US" sz="2000" kern="1200" spc="-7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58554628"/>
                  </a:ext>
                </a:extLst>
              </a:tr>
              <a:tr h="72449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000" kern="1200" spc="-70" dirty="0" smtClean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rgbClr val="0952C9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kern="1200" spc="-7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kern="1200" spc="-7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kern="1200" spc="-14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 vMerge="1">
                  <a:txBody>
                    <a:bodyPr/>
                    <a:lstStyle/>
                    <a:p>
                      <a:pPr algn="ctr" latinLnBrk="1"/>
                      <a:endParaRPr lang="ko-KR" altLang="en-US" sz="1400" kern="1200" spc="-7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 vMerge="1">
                  <a:txBody>
                    <a:bodyPr/>
                    <a:lstStyle/>
                    <a:p>
                      <a:pPr algn="ctr" latinLnBrk="1"/>
                      <a:endParaRPr lang="ko-KR" altLang="en-US" sz="1400" kern="1200" spc="-7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kern="1200" spc="-7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4597138"/>
                  </a:ext>
                </a:extLst>
              </a:tr>
              <a:tr h="72449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000" kern="1200" spc="-70" dirty="0" smtClean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rgbClr val="0952C9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300" kern="1200" spc="-70" dirty="0" smtClean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kern="1200" spc="-7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kern="1200" spc="-14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ko-KR" altLang="en-US" sz="2000" kern="1200" spc="-7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ko-KR" altLang="en-US" sz="2000" kern="1200" spc="-7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kern="1200" spc="-7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03987757"/>
                  </a:ext>
                </a:extLst>
              </a:tr>
              <a:tr h="87367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000" kern="1200" spc="-70" dirty="0" smtClean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rgbClr val="0952C9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300" kern="1200" spc="-70" dirty="0" smtClean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kern="1200" spc="-7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kern="1200" spc="-14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kern="1200" spc="-7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kern="1200" spc="-7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kern="1200" spc="-7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SamsungOneKorean 500" panose="020B0603030303020204" pitchFamily="50" charset="-127"/>
                        <a:ea typeface="SamsungOneKorean 500" panose="020B0603030303020204" pitchFamily="50" charset="-127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43402612"/>
                  </a:ext>
                </a:extLst>
              </a:tr>
            </a:tbl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04. </a:t>
            </a:r>
            <a:r>
              <a:rPr lang="ko-KR" altLang="en-US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교육과정 </a:t>
            </a:r>
            <a:r>
              <a:rPr lang="ko-KR" altLang="en-US" dirty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소개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50788" y="994040"/>
            <a:ext cx="5659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ko-KR" sz="2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rPr>
              <a:t> </a:t>
            </a:r>
            <a:r>
              <a:rPr lang="en-US" altLang="ko-KR" sz="2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rPr>
              <a:t>1</a:t>
            </a:r>
            <a:r>
              <a:rPr lang="ko-KR" altLang="en-US" sz="2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rPr>
              <a:t>학기 커리큘럼</a:t>
            </a:r>
            <a:endParaRPr lang="ko-KR" altLang="en-US" sz="24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스퀘어 ExtraBold" panose="020B0600000101010101" pitchFamily="50" charset="-127"/>
              <a:ea typeface="나눔스퀘어 ExtraBold" panose="020B0600000101010101" pitchFamily="50" charset="-127"/>
              <a:cs typeface="Arial" pitchFamily="34" charset="0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437252" y="1549670"/>
            <a:ext cx="10609151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ts val="1534"/>
              </a:lnSpc>
              <a:spcBef>
                <a:spcPts val="681"/>
              </a:spcBef>
              <a:tabLst>
                <a:tab pos="0" algn="l"/>
                <a:tab pos="60873" algn="l"/>
              </a:tabLst>
            </a:pP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다양한 </a:t>
            </a:r>
            <a:r>
              <a:rPr lang="ko-KR" altLang="en-US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교육생 수준에 따른 맞춤형 분반을 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실시하고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  “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알고리즘 기반의 강도 높은 코딩 교육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” 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을 제공</a:t>
            </a:r>
            <a:endParaRPr lang="en-US" altLang="ko-KR" spc="-7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나눔스퀘어 Bold" panose="020B0600000101010101" pitchFamily="50" charset="-127"/>
              <a:ea typeface="나눔스퀘어 Bold" panose="020B0600000101010101" pitchFamily="50" charset="-127"/>
              <a:cs typeface="Arial" pitchFamily="34" charset="0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538905" y="2132856"/>
            <a:ext cx="11128471" cy="4248894"/>
            <a:chOff x="567032" y="1978916"/>
            <a:chExt cx="9178751" cy="4032517"/>
          </a:xfrm>
        </p:grpSpPr>
        <p:sp>
          <p:nvSpPr>
            <p:cNvPr id="10" name="직사각형 9"/>
            <p:cNvSpPr/>
            <p:nvPr/>
          </p:nvSpPr>
          <p:spPr>
            <a:xfrm>
              <a:off x="571108" y="2761822"/>
              <a:ext cx="1828116" cy="410704"/>
            </a:xfrm>
            <a:prstGeom prst="rect">
              <a:avLst/>
            </a:prstGeom>
            <a:solidFill>
              <a:srgbClr val="00A0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defRPr/>
              </a:pPr>
              <a:r>
                <a:rPr lang="en-US" altLang="ko-KR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Python</a:t>
              </a:r>
              <a:endParaRPr lang="en-US" altLang="ko-KR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571108" y="3442599"/>
              <a:ext cx="1828116" cy="410704"/>
            </a:xfrm>
            <a:prstGeom prst="rect">
              <a:avLst/>
            </a:prstGeom>
            <a:solidFill>
              <a:srgbClr val="00A0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defRPr/>
              </a:pPr>
              <a:r>
                <a:rPr lang="en-US" altLang="ko-KR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Java</a:t>
              </a:r>
              <a:endParaRPr lang="en-US" altLang="ko-KR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584202" y="4123376"/>
              <a:ext cx="1828116" cy="410704"/>
            </a:xfrm>
            <a:prstGeom prst="rect">
              <a:avLst/>
            </a:prstGeom>
            <a:solidFill>
              <a:srgbClr val="00A0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defRPr/>
              </a:pPr>
              <a:r>
                <a:rPr lang="en-US" altLang="ko-KR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Embedded</a:t>
              </a:r>
              <a:endParaRPr lang="en-US" altLang="ko-KR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571107" y="4804152"/>
              <a:ext cx="1828116" cy="410704"/>
            </a:xfrm>
            <a:prstGeom prst="rect">
              <a:avLst/>
            </a:prstGeom>
            <a:solidFill>
              <a:srgbClr val="00A0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defRPr/>
              </a:pPr>
              <a:r>
                <a:rPr lang="en-US" altLang="ko-KR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Mobile</a:t>
              </a:r>
              <a:endParaRPr lang="en-US" altLang="ko-KR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endParaRP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2680844" y="2869934"/>
              <a:ext cx="1181299" cy="2217166"/>
              <a:chOff x="2680844" y="2869934"/>
              <a:chExt cx="1181299" cy="2217166"/>
            </a:xfrm>
          </p:grpSpPr>
          <p:sp>
            <p:nvSpPr>
              <p:cNvPr id="27" name="Rectangle 14"/>
              <p:cNvSpPr>
                <a:spLocks noChangeArrowheads="1"/>
              </p:cNvSpPr>
              <p:nvPr/>
            </p:nvSpPr>
            <p:spPr bwMode="auto">
              <a:xfrm rot="5400000">
                <a:off x="2162912" y="3387868"/>
                <a:ext cx="2217166" cy="118129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6350" cap="flat" cmpd="sng" algn="ctr">
                <a:solidFill>
                  <a:srgbClr val="00A0E6"/>
                </a:solidFill>
                <a:prstDash val="solid"/>
                <a:miter lim="800000"/>
              </a:ln>
              <a:effectLst>
                <a:innerShdw blurRad="50800">
                  <a:prstClr val="black">
                    <a:alpha val="27000"/>
                  </a:prstClr>
                </a:innerShdw>
              </a:effectLst>
            </p:spPr>
            <p:txBody>
              <a:bodyPr lIns="36000" tIns="90000" rIns="3600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80000"/>
                  </a:lnSpc>
                  <a:spcBef>
                    <a:spcPts val="1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US" altLang="ko-KR" sz="1200" b="1" kern="0" dirty="0" smtClean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endParaRP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2680844" y="3550758"/>
                <a:ext cx="1181299" cy="9639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/>
                <a:r>
                  <a:rPr lang="en-US" altLang="ko-KR" sz="2100" kern="0" dirty="0" smtClean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Start</a:t>
                </a:r>
              </a:p>
              <a:p>
                <a:pPr lvl="0" algn="ctr"/>
                <a:r>
                  <a:rPr lang="en-US" altLang="ko-KR" sz="2100" kern="0" dirty="0" smtClean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Camp</a:t>
                </a:r>
              </a:p>
              <a:p>
                <a:pPr lvl="0" algn="ctr"/>
                <a:r>
                  <a:rPr lang="en-US" altLang="ko-KR" sz="1600" kern="0" dirty="0" smtClean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(3W)</a:t>
                </a:r>
                <a:endParaRPr lang="ko-KR" altLang="en-US" sz="16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endParaRPr>
              </a:p>
            </p:txBody>
          </p:sp>
        </p:grpSp>
        <p:grpSp>
          <p:nvGrpSpPr>
            <p:cNvPr id="9" name="그룹 8"/>
            <p:cNvGrpSpPr/>
            <p:nvPr/>
          </p:nvGrpSpPr>
          <p:grpSpPr>
            <a:xfrm>
              <a:off x="4183098" y="2869934"/>
              <a:ext cx="1181299" cy="2217166"/>
              <a:chOff x="4183098" y="2869934"/>
              <a:chExt cx="1181299" cy="2217166"/>
            </a:xfrm>
          </p:grpSpPr>
          <p:sp>
            <p:nvSpPr>
              <p:cNvPr id="31" name="Rectangle 14"/>
              <p:cNvSpPr>
                <a:spLocks noChangeArrowheads="1"/>
              </p:cNvSpPr>
              <p:nvPr/>
            </p:nvSpPr>
            <p:spPr bwMode="auto">
              <a:xfrm rot="5400000">
                <a:off x="3665164" y="3387868"/>
                <a:ext cx="2217166" cy="118129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6350" cap="flat" cmpd="sng" algn="ctr">
                <a:solidFill>
                  <a:srgbClr val="00A0E6"/>
                </a:solidFill>
                <a:prstDash val="solid"/>
                <a:miter lim="800000"/>
              </a:ln>
              <a:effectLst>
                <a:innerShdw blurRad="50800">
                  <a:prstClr val="black">
                    <a:alpha val="27000"/>
                  </a:prstClr>
                </a:innerShdw>
              </a:effectLst>
            </p:spPr>
            <p:txBody>
              <a:bodyPr lIns="36000" tIns="90000" rIns="3600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80000"/>
                  </a:lnSpc>
                  <a:spcBef>
                    <a:spcPts val="1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US" altLang="ko-KR" sz="1200" b="1" kern="0" dirty="0" smtClean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4183098" y="3798986"/>
                <a:ext cx="1181299" cy="3505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/>
                <a:r>
                  <a:rPr lang="en-US" altLang="ko-KR" kern="0" dirty="0" smtClean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Language</a:t>
                </a:r>
                <a:endParaRPr lang="ko-KR" altLang="en-US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endParaRPr>
              </a:p>
            </p:txBody>
          </p:sp>
        </p:grpSp>
        <p:grpSp>
          <p:nvGrpSpPr>
            <p:cNvPr id="8" name="그룹 7"/>
            <p:cNvGrpSpPr/>
            <p:nvPr/>
          </p:nvGrpSpPr>
          <p:grpSpPr>
            <a:xfrm>
              <a:off x="5619084" y="2869934"/>
              <a:ext cx="1181299" cy="2217166"/>
              <a:chOff x="5619084" y="2869934"/>
              <a:chExt cx="1181299" cy="2217166"/>
            </a:xfrm>
          </p:grpSpPr>
          <p:sp>
            <p:nvSpPr>
              <p:cNvPr id="35" name="Rectangle 14"/>
              <p:cNvSpPr>
                <a:spLocks noChangeArrowheads="1"/>
              </p:cNvSpPr>
              <p:nvPr/>
            </p:nvSpPr>
            <p:spPr bwMode="auto">
              <a:xfrm rot="5400000">
                <a:off x="5101150" y="3387868"/>
                <a:ext cx="2217166" cy="118129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6350" cap="flat" cmpd="sng" algn="ctr">
                <a:solidFill>
                  <a:srgbClr val="00A0E6"/>
                </a:solidFill>
                <a:prstDash val="solid"/>
                <a:miter lim="800000"/>
              </a:ln>
              <a:effectLst>
                <a:innerShdw blurRad="50800">
                  <a:prstClr val="black">
                    <a:alpha val="27000"/>
                  </a:prstClr>
                </a:innerShdw>
              </a:effectLst>
            </p:spPr>
            <p:txBody>
              <a:bodyPr lIns="36000" tIns="90000" rIns="3600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80000"/>
                  </a:lnSpc>
                  <a:spcBef>
                    <a:spcPts val="1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US" altLang="ko-KR" sz="1200" b="1" kern="0" dirty="0" smtClean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5619084" y="3520247"/>
                <a:ext cx="1181299" cy="8763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/>
                <a:r>
                  <a:rPr lang="ko-KR" altLang="en-US" kern="0" smtClean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알고리즘</a:t>
                </a:r>
                <a:r>
                  <a:rPr lang="en-US" altLang="ko-KR" kern="0" dirty="0" smtClean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,</a:t>
                </a:r>
              </a:p>
              <a:p>
                <a:pPr lvl="0" algn="ctr"/>
                <a:r>
                  <a:rPr lang="ko-KR" altLang="en-US" kern="0" dirty="0" smtClean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컴퓨팅</a:t>
                </a:r>
                <a:endParaRPr lang="en-US" altLang="ko-KR" kern="0" dirty="0" smtClean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endParaRPr>
              </a:p>
              <a:p>
                <a:pPr lvl="0" algn="ctr"/>
                <a:r>
                  <a:rPr lang="ko-KR" altLang="en-US" kern="0" dirty="0" smtClean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사고력</a:t>
                </a:r>
                <a:endParaRPr lang="ko-KR" altLang="en-US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endParaRPr>
              </a:p>
            </p:txBody>
          </p:sp>
        </p:grpSp>
        <p:grpSp>
          <p:nvGrpSpPr>
            <p:cNvPr id="6" name="그룹 5"/>
            <p:cNvGrpSpPr/>
            <p:nvPr/>
          </p:nvGrpSpPr>
          <p:grpSpPr>
            <a:xfrm>
              <a:off x="7257811" y="2740427"/>
              <a:ext cx="2217166" cy="951505"/>
              <a:chOff x="7257811" y="2740427"/>
              <a:chExt cx="2217166" cy="951505"/>
            </a:xfrm>
          </p:grpSpPr>
          <p:sp>
            <p:nvSpPr>
              <p:cNvPr id="40" name="Rectangle 14"/>
              <p:cNvSpPr>
                <a:spLocks noChangeArrowheads="1"/>
              </p:cNvSpPr>
              <p:nvPr/>
            </p:nvSpPr>
            <p:spPr bwMode="auto">
              <a:xfrm rot="10800000">
                <a:off x="7257811" y="2740427"/>
                <a:ext cx="2217166" cy="951505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6350" cap="flat" cmpd="sng" algn="ctr">
                <a:solidFill>
                  <a:srgbClr val="00A0E6"/>
                </a:solidFill>
                <a:prstDash val="solid"/>
                <a:miter lim="800000"/>
              </a:ln>
              <a:effectLst>
                <a:innerShdw blurRad="50800">
                  <a:prstClr val="black">
                    <a:alpha val="27000"/>
                  </a:prstClr>
                </a:innerShdw>
              </a:effectLst>
            </p:spPr>
            <p:txBody>
              <a:bodyPr lIns="36000" tIns="90000" rIns="3600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80000"/>
                  </a:lnSpc>
                  <a:spcBef>
                    <a:spcPts val="1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US" altLang="ko-KR" sz="1200" b="1" kern="0" dirty="0" smtClean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7775746" y="2740427"/>
                <a:ext cx="1181299" cy="9055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/>
                <a:r>
                  <a:rPr lang="en-US" altLang="ko-KR" sz="1900" kern="0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DB,</a:t>
                </a:r>
              </a:p>
              <a:p>
                <a:pPr lvl="0" algn="ctr"/>
                <a:r>
                  <a:rPr lang="en-US" altLang="ko-KR" sz="1900" kern="0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Web,</a:t>
                </a:r>
              </a:p>
              <a:p>
                <a:pPr lvl="0" algn="ctr"/>
                <a:r>
                  <a:rPr lang="en-US" altLang="ko-KR" kern="0" spc="-150" dirty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Framework</a:t>
                </a:r>
                <a:endParaRPr lang="ko-KR" altLang="en-US" kern="0" spc="-15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endParaRPr>
              </a:p>
            </p:txBody>
          </p:sp>
        </p:grpSp>
        <p:grpSp>
          <p:nvGrpSpPr>
            <p:cNvPr id="2" name="그룹 1"/>
            <p:cNvGrpSpPr/>
            <p:nvPr/>
          </p:nvGrpSpPr>
          <p:grpSpPr>
            <a:xfrm>
              <a:off x="2655015" y="5555478"/>
              <a:ext cx="7090767" cy="455953"/>
              <a:chOff x="2655015" y="5555478"/>
              <a:chExt cx="7090767" cy="455953"/>
            </a:xfrm>
          </p:grpSpPr>
          <p:sp>
            <p:nvSpPr>
              <p:cNvPr id="43" name="Rectangle 14"/>
              <p:cNvSpPr>
                <a:spLocks noChangeArrowheads="1"/>
              </p:cNvSpPr>
              <p:nvPr/>
            </p:nvSpPr>
            <p:spPr bwMode="auto">
              <a:xfrm rot="5400000">
                <a:off x="5972420" y="2238077"/>
                <a:ext cx="455953" cy="7090756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6350" cap="flat" cmpd="sng" algn="ctr">
                <a:solidFill>
                  <a:srgbClr val="00A0E6"/>
                </a:solidFill>
                <a:prstDash val="solid"/>
                <a:miter lim="800000"/>
              </a:ln>
              <a:effectLst>
                <a:innerShdw blurRad="50800">
                  <a:prstClr val="black">
                    <a:alpha val="27000"/>
                  </a:prstClr>
                </a:innerShdw>
              </a:effectLst>
            </p:spPr>
            <p:txBody>
              <a:bodyPr lIns="36000" tIns="90000" rIns="3600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80000"/>
                  </a:lnSpc>
                  <a:spcBef>
                    <a:spcPts val="1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US" altLang="ko-KR" sz="1200" b="1" kern="0" dirty="0" smtClean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endParaRP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2655015" y="5616070"/>
                <a:ext cx="7090767" cy="3505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/>
                <a:r>
                  <a:rPr lang="ko-KR" altLang="en-US" kern="0" dirty="0" smtClean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관통 프로젝트     </a:t>
                </a:r>
                <a:r>
                  <a:rPr lang="en-US" altLang="ko-KR" sz="1200" kern="0" dirty="0" smtClean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* </a:t>
                </a:r>
                <a:r>
                  <a:rPr lang="ko-KR" altLang="en-US" sz="1200" kern="0" dirty="0" smtClean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수업 과정별 이해 및 종합적 활용으로</a:t>
                </a:r>
                <a:r>
                  <a:rPr lang="en-US" altLang="ko-KR" sz="1200" kern="0" dirty="0" smtClean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,</a:t>
                </a:r>
                <a:r>
                  <a:rPr lang="ko-KR" altLang="en-US" sz="1200" kern="0" dirty="0" smtClean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 </a:t>
                </a:r>
                <a:r>
                  <a:rPr lang="en-US" altLang="ko-KR" sz="1200" kern="0" dirty="0" smtClean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1</a:t>
                </a:r>
                <a:r>
                  <a:rPr lang="ko-KR" altLang="en-US" sz="1200" kern="0" dirty="0" smtClean="0">
                    <a:ln>
                      <a:solidFill>
                        <a:prstClr val="white">
                          <a:lumMod val="65000"/>
                          <a:alpha val="0"/>
                        </a:prstClr>
                      </a:solidFill>
                    </a:ln>
                    <a:solidFill>
                      <a:prstClr val="black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학기 기간 중에 하나의  프로젝트를 단계적으로 수행하고 완성</a:t>
                </a:r>
                <a:endParaRPr lang="ko-KR" altLang="en-US" sz="1200" kern="0" dirty="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endParaRPr>
              </a:p>
            </p:txBody>
          </p:sp>
        </p:grpSp>
        <p:cxnSp>
          <p:nvCxnSpPr>
            <p:cNvPr id="7" name="직선 연결선 6"/>
            <p:cNvCxnSpPr/>
            <p:nvPr/>
          </p:nvCxnSpPr>
          <p:spPr>
            <a:xfrm>
              <a:off x="4001804" y="2518916"/>
              <a:ext cx="0" cy="2916000"/>
            </a:xfrm>
            <a:prstGeom prst="line">
              <a:avLst/>
            </a:prstGeom>
            <a:ln w="158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직선 연결선 50"/>
            <p:cNvCxnSpPr/>
            <p:nvPr/>
          </p:nvCxnSpPr>
          <p:spPr>
            <a:xfrm>
              <a:off x="5470666" y="2518882"/>
              <a:ext cx="0" cy="2916034"/>
            </a:xfrm>
            <a:prstGeom prst="line">
              <a:avLst/>
            </a:prstGeom>
            <a:ln w="158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직선 연결선 51"/>
            <p:cNvCxnSpPr/>
            <p:nvPr/>
          </p:nvCxnSpPr>
          <p:spPr>
            <a:xfrm>
              <a:off x="6931284" y="2518916"/>
              <a:ext cx="0" cy="2916000"/>
            </a:xfrm>
            <a:prstGeom prst="line">
              <a:avLst/>
            </a:prstGeom>
            <a:ln w="158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직선 연결선 53"/>
            <p:cNvCxnSpPr/>
            <p:nvPr/>
          </p:nvCxnSpPr>
          <p:spPr>
            <a:xfrm>
              <a:off x="567032" y="2540364"/>
              <a:ext cx="9145371" cy="0"/>
            </a:xfrm>
            <a:prstGeom prst="line">
              <a:avLst/>
            </a:prstGeom>
            <a:ln w="158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직선 연결선 58"/>
            <p:cNvCxnSpPr/>
            <p:nvPr/>
          </p:nvCxnSpPr>
          <p:spPr>
            <a:xfrm>
              <a:off x="6931284" y="3982370"/>
              <a:ext cx="2814491" cy="0"/>
            </a:xfrm>
            <a:prstGeom prst="line">
              <a:avLst/>
            </a:prstGeom>
            <a:ln w="158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직선 연결선 63"/>
            <p:cNvCxnSpPr/>
            <p:nvPr/>
          </p:nvCxnSpPr>
          <p:spPr>
            <a:xfrm>
              <a:off x="2533666" y="1978916"/>
              <a:ext cx="0" cy="4032517"/>
            </a:xfrm>
            <a:prstGeom prst="line">
              <a:avLst/>
            </a:prstGeom>
            <a:ln w="158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직사각형 44"/>
            <p:cNvSpPr/>
            <p:nvPr/>
          </p:nvSpPr>
          <p:spPr>
            <a:xfrm>
              <a:off x="573750" y="1992170"/>
              <a:ext cx="1828116" cy="410704"/>
            </a:xfrm>
            <a:prstGeom prst="rect">
              <a:avLst/>
            </a:prstGeom>
            <a:solidFill>
              <a:srgbClr val="00A0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defRPr/>
              </a:pPr>
              <a:r>
                <a:rPr lang="en-US" altLang="ko-KR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Track</a:t>
              </a:r>
              <a:endParaRPr lang="en-US" altLang="ko-KR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2675838" y="1995506"/>
              <a:ext cx="7069945" cy="410704"/>
            </a:xfrm>
            <a:prstGeom prst="rect">
              <a:avLst/>
            </a:prstGeom>
            <a:solidFill>
              <a:srgbClr val="00A0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defRPr/>
              </a:pPr>
              <a:r>
                <a:rPr lang="ko-KR" altLang="en-US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커리큘럼</a:t>
              </a:r>
              <a:endParaRPr lang="en-US" altLang="ko-KR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216754" y="1004079"/>
            <a:ext cx="313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ko-KR" sz="2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I</a:t>
            </a:r>
            <a:endParaRPr lang="ko-KR" altLang="en-US" sz="24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sp>
        <p:nvSpPr>
          <p:cNvPr id="39" name="Rectangle 14"/>
          <p:cNvSpPr>
            <a:spLocks noChangeArrowheads="1"/>
          </p:cNvSpPr>
          <p:nvPr/>
        </p:nvSpPr>
        <p:spPr bwMode="auto">
          <a:xfrm rot="10800000">
            <a:off x="8650916" y="4502191"/>
            <a:ext cx="2688129" cy="100256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6350" cap="flat" cmpd="sng" algn="ctr">
            <a:solidFill>
              <a:srgbClr val="00A0E6"/>
            </a:solidFill>
            <a:prstDash val="solid"/>
            <a:miter lim="800000"/>
          </a:ln>
          <a:effectLst>
            <a:innerShdw blurRad="50800">
              <a:prstClr val="black">
                <a:alpha val="27000"/>
              </a:prstClr>
            </a:innerShdw>
          </a:effectLst>
        </p:spPr>
        <p:txBody>
          <a:bodyPr lIns="36000" tIns="90000" rIns="36000" anchor="ctr"/>
          <a:lstStyle/>
          <a:p>
            <a:pPr marL="0" marR="0" lvl="0" indent="0" algn="ctr" defTabSz="685800" rtl="0" eaLnBrk="1" fontAlgn="auto" latinLnBrk="0" hangingPunct="1">
              <a:lnSpc>
                <a:spcPct val="8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b="1" kern="0" dirty="0" smtClean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schemeClr val="bg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245084" y="4653136"/>
            <a:ext cx="143222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altLang="ko-KR" sz="1900" kern="0" dirty="0" smtClean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Track</a:t>
            </a:r>
          </a:p>
          <a:p>
            <a:pPr lvl="0" algn="ctr"/>
            <a:r>
              <a:rPr lang="ko-KR" altLang="en-US" sz="1900" kern="0" spc="-150" dirty="0" smtClean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black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특화 프로그램</a:t>
            </a:r>
            <a:endParaRPr lang="ko-KR" altLang="en-US" kern="0" spc="-150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black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4263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04. </a:t>
            </a:r>
            <a:r>
              <a:rPr lang="ko-KR" altLang="en-US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교육과정 소개</a:t>
            </a:r>
            <a:endParaRPr lang="ko-KR" altLang="en-US" dirty="0">
              <a:latin typeface="SamsungOneKorean 500" panose="020B0603030303020204" pitchFamily="50" charset="-127"/>
              <a:ea typeface="SamsungOneKorean 500" panose="020B0603030303020204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50788" y="695666"/>
            <a:ext cx="5659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ko-KR" sz="2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rPr>
              <a:t> </a:t>
            </a:r>
            <a:r>
              <a:rPr lang="en-US" altLang="ko-KR" sz="20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rPr>
              <a:t>2</a:t>
            </a:r>
            <a:r>
              <a:rPr lang="ko-KR" altLang="en-US" sz="2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rPr>
              <a:t>학기 커리큘럼</a:t>
            </a:r>
            <a:endParaRPr lang="ko-KR" altLang="en-US" sz="24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216754" y="735087"/>
            <a:ext cx="313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ko-KR" sz="2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I</a:t>
            </a:r>
            <a:endParaRPr lang="ko-KR" altLang="en-US" sz="24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99435" y="1196752"/>
            <a:ext cx="10609151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ts val="1534"/>
              </a:lnSpc>
              <a:spcBef>
                <a:spcPts val="681"/>
              </a:spcBef>
              <a:tabLst>
                <a:tab pos="0" algn="l"/>
                <a:tab pos="60873" algn="l"/>
              </a:tabLst>
            </a:pP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SW  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실전 역량 강화를 위한 프로젝트 기반의 자기주도형 학습으로 실무 역량을 향상</a:t>
            </a:r>
            <a:endParaRPr lang="en-US" altLang="ko-KR" spc="-7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cxnSp>
        <p:nvCxnSpPr>
          <p:cNvPr id="65" name="직선 연결선 64">
            <a:extLst>
              <a:ext uri="{FF2B5EF4-FFF2-40B4-BE49-F238E27FC236}">
                <a16:creationId xmlns:a16="http://schemas.microsoft.com/office/drawing/2014/main" id="{3B25ACCD-CFEE-40A0-9E7F-A36867EB2E24}"/>
              </a:ext>
            </a:extLst>
          </p:cNvPr>
          <p:cNvCxnSpPr>
            <a:cxnSpLocks/>
          </p:cNvCxnSpPr>
          <p:nvPr/>
        </p:nvCxnSpPr>
        <p:spPr>
          <a:xfrm flipV="1">
            <a:off x="9796811" y="2505688"/>
            <a:ext cx="0" cy="4012658"/>
          </a:xfrm>
          <a:prstGeom prst="line">
            <a:avLst/>
          </a:prstGeom>
          <a:ln w="9525">
            <a:solidFill>
              <a:srgbClr val="C8C8C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직선 연결선 65">
            <a:extLst>
              <a:ext uri="{FF2B5EF4-FFF2-40B4-BE49-F238E27FC236}">
                <a16:creationId xmlns:a16="http://schemas.microsoft.com/office/drawing/2014/main" id="{335CBAA7-F9C3-4A5C-AA2B-21C9E894D653}"/>
              </a:ext>
            </a:extLst>
          </p:cNvPr>
          <p:cNvCxnSpPr>
            <a:cxnSpLocks/>
          </p:cNvCxnSpPr>
          <p:nvPr/>
        </p:nvCxnSpPr>
        <p:spPr>
          <a:xfrm flipV="1">
            <a:off x="6108275" y="2505688"/>
            <a:ext cx="0" cy="4012658"/>
          </a:xfrm>
          <a:prstGeom prst="line">
            <a:avLst/>
          </a:prstGeom>
          <a:ln w="12700">
            <a:solidFill>
              <a:srgbClr val="C8C8C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직선 연결선 68">
            <a:extLst>
              <a:ext uri="{FF2B5EF4-FFF2-40B4-BE49-F238E27FC236}">
                <a16:creationId xmlns:a16="http://schemas.microsoft.com/office/drawing/2014/main" id="{D7E1614D-7537-445B-85A0-6BA0BBFC71B0}"/>
              </a:ext>
            </a:extLst>
          </p:cNvPr>
          <p:cNvCxnSpPr>
            <a:cxnSpLocks/>
          </p:cNvCxnSpPr>
          <p:nvPr/>
        </p:nvCxnSpPr>
        <p:spPr>
          <a:xfrm flipV="1">
            <a:off x="4819771" y="2505688"/>
            <a:ext cx="0" cy="4012658"/>
          </a:xfrm>
          <a:prstGeom prst="line">
            <a:avLst/>
          </a:prstGeom>
          <a:ln w="12700">
            <a:solidFill>
              <a:srgbClr val="C8C8C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사각형: 둥근 모서리 69">
            <a:extLst>
              <a:ext uri="{FF2B5EF4-FFF2-40B4-BE49-F238E27FC236}">
                <a16:creationId xmlns:a16="http://schemas.microsoft.com/office/drawing/2014/main" id="{2F328080-E9AF-44D2-BED5-D804A373E627}"/>
              </a:ext>
            </a:extLst>
          </p:cNvPr>
          <p:cNvSpPr/>
          <p:nvPr/>
        </p:nvSpPr>
        <p:spPr>
          <a:xfrm>
            <a:off x="1168774" y="3927003"/>
            <a:ext cx="2164479" cy="2592382"/>
          </a:xfrm>
          <a:prstGeom prst="roundRect">
            <a:avLst>
              <a:gd name="adj" fmla="val 3402"/>
            </a:avLst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rgbClr val="EAA000">
                    <a:shade val="50000"/>
                    <a:alpha val="0"/>
                  </a:srgbClr>
                </a:solidFill>
              </a:ln>
            </a:endParaRPr>
          </a:p>
        </p:txBody>
      </p:sp>
      <p:sp>
        <p:nvSpPr>
          <p:cNvPr id="71" name="모서리가 둥근 직사각형 34">
            <a:extLst>
              <a:ext uri="{FF2B5EF4-FFF2-40B4-BE49-F238E27FC236}">
                <a16:creationId xmlns:a16="http://schemas.microsoft.com/office/drawing/2014/main" id="{D2F4FA6F-C703-4D8B-A6B6-3D6FA1028E37}"/>
              </a:ext>
            </a:extLst>
          </p:cNvPr>
          <p:cNvSpPr/>
          <p:nvPr/>
        </p:nvSpPr>
        <p:spPr>
          <a:xfrm>
            <a:off x="1256301" y="4864067"/>
            <a:ext cx="2009495" cy="1565631"/>
          </a:xfrm>
          <a:prstGeom prst="roundRect">
            <a:avLst>
              <a:gd name="adj" fmla="val 3535"/>
            </a:avLst>
          </a:prstGeom>
          <a:solidFill>
            <a:schemeClr val="bg1"/>
          </a:solidFill>
          <a:ln w="1905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latinLnBrk="0">
              <a:defRPr/>
            </a:pPr>
            <a:endParaRPr lang="ko-KR" altLang="en-US" sz="2000" kern="0" spc="-100">
              <a:latin typeface="삼성긴고딕 Medium" panose="020B0600000101010101" pitchFamily="50" charset="-127"/>
              <a:ea typeface="삼성긴고딕 Medium" panose="020B0600000101010101" pitchFamily="50" charset="-127"/>
            </a:endParaRPr>
          </a:p>
        </p:txBody>
      </p:sp>
      <p:sp>
        <p:nvSpPr>
          <p:cNvPr id="72" name="사각형: 둥근 모서리 146">
            <a:extLst>
              <a:ext uri="{FF2B5EF4-FFF2-40B4-BE49-F238E27FC236}">
                <a16:creationId xmlns:a16="http://schemas.microsoft.com/office/drawing/2014/main" id="{EBF50E3B-33E6-48F8-AF85-7CAA005FCB87}"/>
              </a:ext>
            </a:extLst>
          </p:cNvPr>
          <p:cNvSpPr/>
          <p:nvPr/>
        </p:nvSpPr>
        <p:spPr>
          <a:xfrm>
            <a:off x="3439469" y="3925964"/>
            <a:ext cx="2131568" cy="2592382"/>
          </a:xfrm>
          <a:prstGeom prst="roundRect">
            <a:avLst>
              <a:gd name="adj" fmla="val 3402"/>
            </a:avLst>
          </a:prstGeom>
          <a:solidFill>
            <a:srgbClr val="00A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rgbClr val="EAA000">
                    <a:shade val="50000"/>
                    <a:alpha val="0"/>
                  </a:srgbClr>
                </a:solidFill>
              </a:ln>
            </a:endParaRPr>
          </a:p>
        </p:txBody>
      </p:sp>
      <p:sp>
        <p:nvSpPr>
          <p:cNvPr id="73" name="모서리가 둥근 직사각형 34">
            <a:extLst>
              <a:ext uri="{FF2B5EF4-FFF2-40B4-BE49-F238E27FC236}">
                <a16:creationId xmlns:a16="http://schemas.microsoft.com/office/drawing/2014/main" id="{A8704026-1B23-44FD-B80D-BE2832955DA0}"/>
              </a:ext>
            </a:extLst>
          </p:cNvPr>
          <p:cNvSpPr/>
          <p:nvPr/>
        </p:nvSpPr>
        <p:spPr>
          <a:xfrm>
            <a:off x="3525204" y="4869961"/>
            <a:ext cx="1978941" cy="1565631"/>
          </a:xfrm>
          <a:prstGeom prst="roundRect">
            <a:avLst>
              <a:gd name="adj" fmla="val 3535"/>
            </a:avLst>
          </a:prstGeom>
          <a:solidFill>
            <a:schemeClr val="bg1"/>
          </a:solidFill>
          <a:ln w="1905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latinLnBrk="0">
              <a:defRPr/>
            </a:pPr>
            <a:endParaRPr lang="ko-KR" altLang="en-US" sz="2000" kern="0" spc="-100">
              <a:latin typeface="삼성긴고딕 Medium" panose="020B0600000101010101" pitchFamily="50" charset="-127"/>
              <a:ea typeface="삼성긴고딕 Medium" panose="020B0600000101010101" pitchFamily="50" charset="-127"/>
            </a:endParaRPr>
          </a:p>
        </p:txBody>
      </p:sp>
      <p:sp>
        <p:nvSpPr>
          <p:cNvPr id="74" name="사각형: 둥근 모서리 152">
            <a:extLst>
              <a:ext uri="{FF2B5EF4-FFF2-40B4-BE49-F238E27FC236}">
                <a16:creationId xmlns:a16="http://schemas.microsoft.com/office/drawing/2014/main" id="{0B2E22D3-87F5-4361-A1FC-59E16989B8A2}"/>
              </a:ext>
            </a:extLst>
          </p:cNvPr>
          <p:cNvSpPr/>
          <p:nvPr/>
        </p:nvSpPr>
        <p:spPr>
          <a:xfrm>
            <a:off x="6669633" y="3932962"/>
            <a:ext cx="2131568" cy="2592382"/>
          </a:xfrm>
          <a:prstGeom prst="roundRect">
            <a:avLst>
              <a:gd name="adj" fmla="val 3402"/>
            </a:avLst>
          </a:prstGeom>
          <a:solidFill>
            <a:srgbClr val="00A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rgbClr val="EAA000">
                    <a:shade val="50000"/>
                    <a:alpha val="0"/>
                  </a:srgbClr>
                </a:solidFill>
              </a:ln>
            </a:endParaRPr>
          </a:p>
        </p:txBody>
      </p:sp>
      <p:sp>
        <p:nvSpPr>
          <p:cNvPr id="75" name="모서리가 둥근 직사각형 34">
            <a:extLst>
              <a:ext uri="{FF2B5EF4-FFF2-40B4-BE49-F238E27FC236}">
                <a16:creationId xmlns:a16="http://schemas.microsoft.com/office/drawing/2014/main" id="{F3AFDB9C-28DB-4821-95CC-2BB0BAD7DA4E}"/>
              </a:ext>
            </a:extLst>
          </p:cNvPr>
          <p:cNvSpPr/>
          <p:nvPr/>
        </p:nvSpPr>
        <p:spPr>
          <a:xfrm>
            <a:off x="6722481" y="4842583"/>
            <a:ext cx="2005908" cy="1585091"/>
          </a:xfrm>
          <a:prstGeom prst="roundRect">
            <a:avLst>
              <a:gd name="adj" fmla="val 3535"/>
            </a:avLst>
          </a:prstGeom>
          <a:solidFill>
            <a:schemeClr val="bg1"/>
          </a:solidFill>
          <a:ln w="1905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latinLnBrk="0">
              <a:defRPr/>
            </a:pPr>
            <a:endParaRPr lang="ko-KR" altLang="en-US" sz="2000" kern="0" spc="-100" dirty="0">
              <a:latin typeface="삼성긴고딕 Medium" panose="020B0600000101010101" pitchFamily="50" charset="-127"/>
              <a:ea typeface="삼성긴고딕 Medium" panose="020B0600000101010101" pitchFamily="50" charset="-127"/>
            </a:endParaRPr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D628FFAE-9E55-4F91-A1D9-D3318371F8C4}"/>
              </a:ext>
            </a:extLst>
          </p:cNvPr>
          <p:cNvSpPr/>
          <p:nvPr/>
        </p:nvSpPr>
        <p:spPr>
          <a:xfrm>
            <a:off x="5203247" y="2123788"/>
            <a:ext cx="524182" cy="3077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latinLnBrk="0">
              <a:defRPr/>
            </a:pPr>
            <a:r>
              <a:rPr lang="en-US" altLang="ko-KR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accent1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1</a:t>
            </a:r>
            <a:r>
              <a:rPr lang="ko-KR" altLang="en-US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accent1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개월</a:t>
            </a:r>
          </a:p>
        </p:txBody>
      </p:sp>
      <p:sp>
        <p:nvSpPr>
          <p:cNvPr id="77" name="직사각형 76">
            <a:extLst>
              <a:ext uri="{FF2B5EF4-FFF2-40B4-BE49-F238E27FC236}">
                <a16:creationId xmlns:a16="http://schemas.microsoft.com/office/drawing/2014/main" id="{EF2C7894-E19F-44A9-86B2-36ACD7A8F636}"/>
              </a:ext>
            </a:extLst>
          </p:cNvPr>
          <p:cNvSpPr/>
          <p:nvPr/>
        </p:nvSpPr>
        <p:spPr>
          <a:xfrm>
            <a:off x="2717778" y="2123788"/>
            <a:ext cx="559449" cy="3077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latinLnBrk="0">
              <a:defRPr/>
            </a:pPr>
            <a:r>
              <a:rPr lang="en-US" altLang="ko-KR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002060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5</a:t>
            </a:r>
            <a:r>
              <a:rPr lang="ko-KR" altLang="en-US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002060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개월</a:t>
            </a: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2D21B94F-F023-4857-A333-E498856485E3}"/>
              </a:ext>
            </a:extLst>
          </p:cNvPr>
          <p:cNvSpPr/>
          <p:nvPr/>
        </p:nvSpPr>
        <p:spPr>
          <a:xfrm>
            <a:off x="10158453" y="2123788"/>
            <a:ext cx="524182" cy="3077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latinLnBrk="0">
              <a:defRPr/>
            </a:pPr>
            <a:r>
              <a:rPr lang="en-US" altLang="ko-KR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accent1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1</a:t>
            </a:r>
            <a:r>
              <a:rPr lang="ko-KR" altLang="en-US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accent1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개월</a:t>
            </a:r>
          </a:p>
        </p:txBody>
      </p:sp>
      <p:sp>
        <p:nvSpPr>
          <p:cNvPr id="79" name="직사각형 78">
            <a:extLst>
              <a:ext uri="{FF2B5EF4-FFF2-40B4-BE49-F238E27FC236}">
                <a16:creationId xmlns:a16="http://schemas.microsoft.com/office/drawing/2014/main" id="{0F019D33-0602-47B3-B114-AB287512346E}"/>
              </a:ext>
            </a:extLst>
          </p:cNvPr>
          <p:cNvSpPr/>
          <p:nvPr/>
        </p:nvSpPr>
        <p:spPr>
          <a:xfrm>
            <a:off x="7669542" y="2123788"/>
            <a:ext cx="559449" cy="3077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latinLnBrk="0">
              <a:defRPr/>
            </a:pPr>
            <a:r>
              <a:rPr lang="en-US" altLang="ko-KR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002060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5</a:t>
            </a:r>
            <a:r>
              <a:rPr lang="ko-KR" altLang="en-US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002060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개월</a:t>
            </a:r>
          </a:p>
        </p:txBody>
      </p:sp>
      <p:sp>
        <p:nvSpPr>
          <p:cNvPr id="80" name="타원 79">
            <a:extLst>
              <a:ext uri="{FF2B5EF4-FFF2-40B4-BE49-F238E27FC236}">
                <a16:creationId xmlns:a16="http://schemas.microsoft.com/office/drawing/2014/main" id="{71FEAD15-D367-4B5C-BD9D-81A072FF5161}"/>
              </a:ext>
            </a:extLst>
          </p:cNvPr>
          <p:cNvSpPr/>
          <p:nvPr/>
        </p:nvSpPr>
        <p:spPr bwMode="auto">
          <a:xfrm>
            <a:off x="1127448" y="2418734"/>
            <a:ext cx="96929" cy="9692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254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127000" dist="63500" dir="5400000" algn="t" rotWithShape="0">
              <a:prstClr val="black">
                <a:alpha val="50000"/>
              </a:prstClr>
            </a:outerShdw>
          </a:effectLst>
        </p:spPr>
        <p:txBody>
          <a:bodyPr rot="0" spcFirstLastPara="0" vertOverflow="overflow" horzOverflow="overflow" vert="horz" wrap="none" lIns="68580" tIns="34290" rIns="68580" bIns="3429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 defTabSz="685800" latinLnBrk="0"/>
            <a:endParaRPr lang="ko-KR" altLang="en-US" sz="12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/>
              </a:solidFill>
              <a:latin typeface="삼성긴고딕 Medium" panose="020B0600000101010101" pitchFamily="50" charset="-127"/>
              <a:ea typeface="삼성긴고딕 Medium" panose="020B0600000101010101" pitchFamily="50" charset="-127"/>
            </a:endParaRPr>
          </a:p>
        </p:txBody>
      </p:sp>
      <p:sp>
        <p:nvSpPr>
          <p:cNvPr id="81" name="타원 80">
            <a:extLst>
              <a:ext uri="{FF2B5EF4-FFF2-40B4-BE49-F238E27FC236}">
                <a16:creationId xmlns:a16="http://schemas.microsoft.com/office/drawing/2014/main" id="{AFC4CE27-AD17-4AB1-8996-65E135ABCD7D}"/>
              </a:ext>
            </a:extLst>
          </p:cNvPr>
          <p:cNvSpPr/>
          <p:nvPr/>
        </p:nvSpPr>
        <p:spPr bwMode="auto">
          <a:xfrm>
            <a:off x="4770818" y="2418734"/>
            <a:ext cx="96929" cy="9692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254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127000" dist="63500" dir="5400000" algn="t" rotWithShape="0">
              <a:prstClr val="black">
                <a:alpha val="50000"/>
              </a:prstClr>
            </a:outerShdw>
          </a:effectLst>
        </p:spPr>
        <p:txBody>
          <a:bodyPr rot="0" spcFirstLastPara="0" vertOverflow="overflow" horzOverflow="overflow" vert="horz" wrap="none" lIns="68580" tIns="34290" rIns="68580" bIns="3429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 defTabSz="685800" latinLnBrk="0"/>
            <a:endParaRPr lang="ko-KR" altLang="en-US" sz="12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/>
              </a:solidFill>
              <a:latin typeface="삼성긴고딕 Medium" panose="020B0600000101010101" pitchFamily="50" charset="-127"/>
              <a:ea typeface="삼성긴고딕 Medium" panose="020B0600000101010101" pitchFamily="50" charset="-127"/>
            </a:endParaRPr>
          </a:p>
        </p:txBody>
      </p:sp>
      <p:sp>
        <p:nvSpPr>
          <p:cNvPr id="82" name="타원 81">
            <a:extLst>
              <a:ext uri="{FF2B5EF4-FFF2-40B4-BE49-F238E27FC236}">
                <a16:creationId xmlns:a16="http://schemas.microsoft.com/office/drawing/2014/main" id="{2CDCFD28-055C-41CC-AF9C-6B7170C968D7}"/>
              </a:ext>
            </a:extLst>
          </p:cNvPr>
          <p:cNvSpPr/>
          <p:nvPr/>
        </p:nvSpPr>
        <p:spPr bwMode="auto">
          <a:xfrm>
            <a:off x="6059564" y="2418734"/>
            <a:ext cx="96929" cy="9692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254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127000" dist="63500" dir="5400000" algn="t" rotWithShape="0">
              <a:prstClr val="black">
                <a:alpha val="50000"/>
              </a:prstClr>
            </a:outerShdw>
          </a:effectLst>
        </p:spPr>
        <p:txBody>
          <a:bodyPr rot="0" spcFirstLastPara="0" vertOverflow="overflow" horzOverflow="overflow" vert="horz" wrap="none" lIns="68580" tIns="34290" rIns="68580" bIns="3429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 defTabSz="685800" latinLnBrk="0"/>
            <a:endParaRPr lang="ko-KR" altLang="en-US" sz="12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/>
              </a:solidFill>
              <a:latin typeface="삼성긴고딕 Medium" panose="020B0600000101010101" pitchFamily="50" charset="-127"/>
              <a:ea typeface="삼성긴고딕 Medium" panose="020B0600000101010101" pitchFamily="50" charset="-127"/>
            </a:endParaRPr>
          </a:p>
        </p:txBody>
      </p:sp>
      <p:sp>
        <p:nvSpPr>
          <p:cNvPr id="83" name="타원 82">
            <a:extLst>
              <a:ext uri="{FF2B5EF4-FFF2-40B4-BE49-F238E27FC236}">
                <a16:creationId xmlns:a16="http://schemas.microsoft.com/office/drawing/2014/main" id="{1BC610C4-F647-4E7E-BCC7-D4CFEAC56F3C}"/>
              </a:ext>
            </a:extLst>
          </p:cNvPr>
          <p:cNvSpPr/>
          <p:nvPr/>
        </p:nvSpPr>
        <p:spPr bwMode="auto">
          <a:xfrm>
            <a:off x="9747293" y="2418734"/>
            <a:ext cx="96929" cy="9692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254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127000" dist="63500" dir="5400000" algn="t" rotWithShape="0">
              <a:prstClr val="black">
                <a:alpha val="50000"/>
              </a:prstClr>
            </a:outerShdw>
          </a:effectLst>
        </p:spPr>
        <p:txBody>
          <a:bodyPr rot="0" spcFirstLastPara="0" vertOverflow="overflow" horzOverflow="overflow" vert="horz" wrap="none" lIns="68580" tIns="34290" rIns="68580" bIns="3429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 defTabSz="685800" latinLnBrk="0"/>
            <a:endParaRPr lang="ko-KR" altLang="en-US" sz="12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/>
              </a:solidFill>
              <a:latin typeface="삼성긴고딕 Medium" panose="020B0600000101010101" pitchFamily="50" charset="-127"/>
              <a:ea typeface="삼성긴고딕 Medium" panose="020B0600000101010101" pitchFamily="50" charset="-127"/>
            </a:endParaRPr>
          </a:p>
        </p:txBody>
      </p:sp>
      <p:sp>
        <p:nvSpPr>
          <p:cNvPr id="84" name="타원 83">
            <a:extLst>
              <a:ext uri="{FF2B5EF4-FFF2-40B4-BE49-F238E27FC236}">
                <a16:creationId xmlns:a16="http://schemas.microsoft.com/office/drawing/2014/main" id="{09435984-F645-4B7E-B131-FF237D423E47}"/>
              </a:ext>
            </a:extLst>
          </p:cNvPr>
          <p:cNvSpPr/>
          <p:nvPr/>
        </p:nvSpPr>
        <p:spPr bwMode="auto">
          <a:xfrm>
            <a:off x="10992120" y="2418734"/>
            <a:ext cx="96929" cy="9692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254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127000" dist="63500" dir="5400000" algn="t" rotWithShape="0">
              <a:prstClr val="black">
                <a:alpha val="50000"/>
              </a:prstClr>
            </a:outerShdw>
          </a:effectLst>
        </p:spPr>
        <p:txBody>
          <a:bodyPr rot="0" spcFirstLastPara="0" vertOverflow="overflow" horzOverflow="overflow" vert="horz" wrap="none" lIns="68580" tIns="34290" rIns="68580" bIns="3429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 defTabSz="685800" latinLnBrk="0"/>
            <a:endParaRPr lang="ko-KR" altLang="en-US" sz="1200" b="1" dirty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/>
              </a:solidFill>
              <a:latin typeface="삼성긴고딕 Medium" panose="020B0600000101010101" pitchFamily="50" charset="-127"/>
              <a:ea typeface="삼성긴고딕 Medium" panose="020B0600000101010101" pitchFamily="50" charset="-127"/>
            </a:endParaRPr>
          </a:p>
        </p:txBody>
      </p:sp>
      <p:sp>
        <p:nvSpPr>
          <p:cNvPr id="85" name="오른쪽 화살표 144">
            <a:extLst>
              <a:ext uri="{FF2B5EF4-FFF2-40B4-BE49-F238E27FC236}">
                <a16:creationId xmlns:a16="http://schemas.microsoft.com/office/drawing/2014/main" id="{93E3545F-E080-4A0C-AA97-29605292897B}"/>
              </a:ext>
            </a:extLst>
          </p:cNvPr>
          <p:cNvSpPr/>
          <p:nvPr/>
        </p:nvSpPr>
        <p:spPr>
          <a:xfrm>
            <a:off x="4887488" y="2398458"/>
            <a:ext cx="1155700" cy="137480"/>
          </a:xfrm>
          <a:prstGeom prst="leftRightArrow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rgbClr val="EAA000">
                    <a:shade val="50000"/>
                    <a:alpha val="0"/>
                  </a:srgbClr>
                </a:solidFill>
              </a:ln>
              <a:solidFill>
                <a:schemeClr val="lt1"/>
              </a:solidFill>
            </a:endParaRPr>
          </a:p>
        </p:txBody>
      </p:sp>
      <p:sp>
        <p:nvSpPr>
          <p:cNvPr id="86" name="오른쪽 화살표 144">
            <a:extLst>
              <a:ext uri="{FF2B5EF4-FFF2-40B4-BE49-F238E27FC236}">
                <a16:creationId xmlns:a16="http://schemas.microsoft.com/office/drawing/2014/main" id="{728106DB-F5F0-477E-B043-6790124F1E72}"/>
              </a:ext>
            </a:extLst>
          </p:cNvPr>
          <p:cNvSpPr/>
          <p:nvPr/>
        </p:nvSpPr>
        <p:spPr>
          <a:xfrm>
            <a:off x="9863878" y="2398458"/>
            <a:ext cx="1113332" cy="137480"/>
          </a:xfrm>
          <a:prstGeom prst="leftRightArrow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rgbClr val="EAA000">
                    <a:shade val="50000"/>
                    <a:alpha val="0"/>
                  </a:srgbClr>
                </a:solidFill>
              </a:ln>
              <a:solidFill>
                <a:schemeClr val="lt1"/>
              </a:solidFill>
            </a:endParaRPr>
          </a:p>
        </p:txBody>
      </p:sp>
      <p:sp>
        <p:nvSpPr>
          <p:cNvPr id="87" name="오른쪽 화살표 144">
            <a:extLst>
              <a:ext uri="{FF2B5EF4-FFF2-40B4-BE49-F238E27FC236}">
                <a16:creationId xmlns:a16="http://schemas.microsoft.com/office/drawing/2014/main" id="{0DC3A1AA-D4D3-4CC0-A79D-2E5F966B99F5}"/>
              </a:ext>
            </a:extLst>
          </p:cNvPr>
          <p:cNvSpPr/>
          <p:nvPr/>
        </p:nvSpPr>
        <p:spPr>
          <a:xfrm>
            <a:off x="6175519" y="2398458"/>
            <a:ext cx="3547494" cy="137480"/>
          </a:xfrm>
          <a:prstGeom prst="leftRightArrow">
            <a:avLst/>
          </a:prstGeom>
          <a:solidFill>
            <a:srgbClr val="00A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rgbClr val="EAA000">
                    <a:shade val="50000"/>
                    <a:alpha val="0"/>
                  </a:srgbClr>
                </a:solidFill>
              </a:ln>
              <a:latin typeface="삼성긴고딕 Medium" panose="020B0600000101010101" pitchFamily="50" charset="-127"/>
              <a:ea typeface="삼성긴고딕 Medium" panose="020B0600000101010101" pitchFamily="50" charset="-127"/>
            </a:endParaRPr>
          </a:p>
        </p:txBody>
      </p:sp>
      <p:sp>
        <p:nvSpPr>
          <p:cNvPr id="89" name="오른쪽 화살표 144">
            <a:extLst>
              <a:ext uri="{FF2B5EF4-FFF2-40B4-BE49-F238E27FC236}">
                <a16:creationId xmlns:a16="http://schemas.microsoft.com/office/drawing/2014/main" id="{AA19BBC3-4024-4E8B-A77F-B3E53F0CF726}"/>
              </a:ext>
            </a:extLst>
          </p:cNvPr>
          <p:cNvSpPr/>
          <p:nvPr/>
        </p:nvSpPr>
        <p:spPr>
          <a:xfrm>
            <a:off x="1244042" y="2398458"/>
            <a:ext cx="3506921" cy="137480"/>
          </a:xfrm>
          <a:prstGeom prst="leftRightArrow">
            <a:avLst/>
          </a:prstGeom>
          <a:solidFill>
            <a:srgbClr val="00A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rgbClr val="EAA000">
                    <a:shade val="50000"/>
                    <a:alpha val="0"/>
                  </a:srgbClr>
                </a:solidFill>
              </a:ln>
              <a:latin typeface="삼성긴고딕 Medium" panose="020B0600000101010101" pitchFamily="50" charset="-127"/>
              <a:ea typeface="삼성긴고딕 Medium" panose="020B0600000101010101" pitchFamily="50" charset="-127"/>
            </a:endParaRPr>
          </a:p>
        </p:txBody>
      </p:sp>
      <p:sp>
        <p:nvSpPr>
          <p:cNvPr id="90" name="직사각형 89">
            <a:extLst>
              <a:ext uri="{FF2B5EF4-FFF2-40B4-BE49-F238E27FC236}">
                <a16:creationId xmlns:a16="http://schemas.microsoft.com/office/drawing/2014/main" id="{63A6DA3D-60DE-4FBE-A0A0-D94525483166}"/>
              </a:ext>
            </a:extLst>
          </p:cNvPr>
          <p:cNvSpPr/>
          <p:nvPr/>
        </p:nvSpPr>
        <p:spPr>
          <a:xfrm>
            <a:off x="1188308" y="4076910"/>
            <a:ext cx="2129325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ko-KR" altLang="en-US" sz="2000" kern="0" spc="-100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부트 </a:t>
            </a:r>
            <a:r>
              <a:rPr lang="ko-KR" altLang="en-US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캠프</a:t>
            </a:r>
            <a:endParaRPr lang="en-US" altLang="ko-KR" sz="2000" kern="0" spc="-100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삼성긴고딕 Bold" panose="020B0600000101010101" pitchFamily="50" charset="-127"/>
              <a:ea typeface="삼성긴고딕 Bold" panose="020B0600000101010101" pitchFamily="50" charset="-127"/>
              <a:cs typeface="Arial" panose="020B0604020202020204" pitchFamily="34" charset="0"/>
            </a:endParaRPr>
          </a:p>
          <a:p>
            <a:pPr algn="ctr"/>
            <a:r>
              <a:rPr lang="en-US" altLang="ko-KR" sz="2000" kern="0" spc="-100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(1</a:t>
            </a:r>
            <a:r>
              <a:rPr lang="ko-KR" altLang="en-US" sz="2000" kern="0" spc="-100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주</a:t>
            </a:r>
            <a:r>
              <a:rPr lang="en-US" altLang="ko-KR" sz="2000" kern="0" spc="-100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 )</a:t>
            </a:r>
            <a:endParaRPr lang="ko-KR" altLang="en-US" sz="2000" kern="0" spc="-100" dirty="0">
              <a:ln>
                <a:solidFill>
                  <a:srgbClr val="9BBB59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삼성긴고딕 Medium" panose="020B0600000101010101" pitchFamily="50" charset="-127"/>
              <a:ea typeface="삼성긴고딕 Medium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B4453679-BB0B-4ABD-98D7-0B7A65C8FC8D}"/>
              </a:ext>
            </a:extLst>
          </p:cNvPr>
          <p:cNvSpPr/>
          <p:nvPr/>
        </p:nvSpPr>
        <p:spPr>
          <a:xfrm>
            <a:off x="3801403" y="4039979"/>
            <a:ext cx="1426864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ko-KR" altLang="en-US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bg1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공통 </a:t>
            </a:r>
            <a:r>
              <a:rPr lang="en-US" altLang="ko-KR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bg1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PJT</a:t>
            </a:r>
          </a:p>
          <a:p>
            <a:pPr algn="ctr"/>
            <a:r>
              <a:rPr lang="en-US" altLang="ko-KR" sz="2000" kern="0" spc="-100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bg1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(7</a:t>
            </a:r>
            <a:r>
              <a:rPr lang="ko-KR" altLang="en-US" sz="2000" kern="0" spc="-100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bg1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주</a:t>
            </a:r>
            <a:r>
              <a:rPr lang="en-US" altLang="ko-KR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bg1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)</a:t>
            </a:r>
          </a:p>
        </p:txBody>
      </p:sp>
      <p:sp>
        <p:nvSpPr>
          <p:cNvPr id="93" name="직사각형 92">
            <a:extLst>
              <a:ext uri="{FF2B5EF4-FFF2-40B4-BE49-F238E27FC236}">
                <a16:creationId xmlns:a16="http://schemas.microsoft.com/office/drawing/2014/main" id="{CDC0B792-9083-491E-982E-B6B25CE4BC49}"/>
              </a:ext>
            </a:extLst>
          </p:cNvPr>
          <p:cNvSpPr/>
          <p:nvPr/>
        </p:nvSpPr>
        <p:spPr>
          <a:xfrm>
            <a:off x="6946354" y="4033466"/>
            <a:ext cx="1603046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ko-KR" altLang="en-US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bg1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특화 </a:t>
            </a:r>
            <a:r>
              <a:rPr lang="en-US" altLang="ko-KR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bg1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PJT</a:t>
            </a:r>
          </a:p>
          <a:p>
            <a:pPr algn="ctr"/>
            <a:r>
              <a:rPr lang="en-US" altLang="ko-KR" sz="2000" kern="0" spc="-100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bg1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(7</a:t>
            </a:r>
            <a:r>
              <a:rPr lang="ko-KR" altLang="en-US" sz="2000" kern="0" spc="-100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bg1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주</a:t>
            </a:r>
            <a:r>
              <a:rPr lang="en-US" altLang="ko-KR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bg1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)</a:t>
            </a:r>
          </a:p>
        </p:txBody>
      </p:sp>
      <p:sp>
        <p:nvSpPr>
          <p:cNvPr id="94" name="사각형: 둥근 모서리 158">
            <a:extLst>
              <a:ext uri="{FF2B5EF4-FFF2-40B4-BE49-F238E27FC236}">
                <a16:creationId xmlns:a16="http://schemas.microsoft.com/office/drawing/2014/main" id="{EF1F6287-5CDB-401D-8E95-C94EA40F4D81}"/>
              </a:ext>
            </a:extLst>
          </p:cNvPr>
          <p:cNvSpPr/>
          <p:nvPr/>
        </p:nvSpPr>
        <p:spPr>
          <a:xfrm>
            <a:off x="8906000" y="3925562"/>
            <a:ext cx="2153658" cy="2592382"/>
          </a:xfrm>
          <a:prstGeom prst="roundRect">
            <a:avLst>
              <a:gd name="adj" fmla="val 3402"/>
            </a:avLst>
          </a:prstGeom>
          <a:solidFill>
            <a:srgbClr val="095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rgbClr val="EAA000">
                    <a:shade val="50000"/>
                    <a:alpha val="0"/>
                  </a:srgbClr>
                </a:solidFill>
              </a:ln>
            </a:endParaRPr>
          </a:p>
        </p:txBody>
      </p:sp>
      <p:sp>
        <p:nvSpPr>
          <p:cNvPr id="95" name="모서리가 둥근 직사각형 34">
            <a:extLst>
              <a:ext uri="{FF2B5EF4-FFF2-40B4-BE49-F238E27FC236}">
                <a16:creationId xmlns:a16="http://schemas.microsoft.com/office/drawing/2014/main" id="{E696C159-F423-4614-9083-3B4F5912235B}"/>
              </a:ext>
            </a:extLst>
          </p:cNvPr>
          <p:cNvSpPr/>
          <p:nvPr/>
        </p:nvSpPr>
        <p:spPr>
          <a:xfrm>
            <a:off x="8983105" y="4842584"/>
            <a:ext cx="1999448" cy="1585090"/>
          </a:xfrm>
          <a:prstGeom prst="roundRect">
            <a:avLst>
              <a:gd name="adj" fmla="val 3535"/>
            </a:avLst>
          </a:prstGeom>
          <a:solidFill>
            <a:schemeClr val="bg1"/>
          </a:solidFill>
          <a:ln w="1905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latinLnBrk="0">
              <a:defRPr/>
            </a:pPr>
            <a:endParaRPr lang="ko-KR" altLang="en-US" sz="2000" kern="0" spc="-100">
              <a:latin typeface="삼성긴고딕 Medium" panose="020B0600000101010101" pitchFamily="50" charset="-127"/>
              <a:ea typeface="삼성긴고딕 Medium" panose="020B0600000101010101" pitchFamily="50" charset="-127"/>
            </a:endParaRPr>
          </a:p>
        </p:txBody>
      </p:sp>
      <p:sp>
        <p:nvSpPr>
          <p:cNvPr id="96" name="직사각형 95">
            <a:extLst>
              <a:ext uri="{FF2B5EF4-FFF2-40B4-BE49-F238E27FC236}">
                <a16:creationId xmlns:a16="http://schemas.microsoft.com/office/drawing/2014/main" id="{9DA58B54-9F5D-4054-A447-72084F096D6A}"/>
              </a:ext>
            </a:extLst>
          </p:cNvPr>
          <p:cNvSpPr/>
          <p:nvPr/>
        </p:nvSpPr>
        <p:spPr>
          <a:xfrm>
            <a:off x="9210697" y="4039979"/>
            <a:ext cx="1603046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ko-KR" altLang="en-US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bg1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자율 </a:t>
            </a:r>
            <a:r>
              <a:rPr lang="en-US" altLang="ko-KR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bg1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PJT</a:t>
            </a:r>
          </a:p>
          <a:p>
            <a:pPr algn="ctr"/>
            <a:r>
              <a:rPr lang="en-US" altLang="ko-KR" sz="2000" kern="0" spc="-100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bg1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(6</a:t>
            </a:r>
            <a:r>
              <a:rPr lang="ko-KR" altLang="en-US" sz="2000" kern="0" spc="-100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bg1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주</a:t>
            </a:r>
            <a:r>
              <a:rPr lang="en-US" altLang="ko-KR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bg1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)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C35793B9-1568-483C-BFA8-44B5991A4D0F}"/>
              </a:ext>
            </a:extLst>
          </p:cNvPr>
          <p:cNvSpPr txBox="1"/>
          <p:nvPr/>
        </p:nvSpPr>
        <p:spPr>
          <a:xfrm>
            <a:off x="1417000" y="4980796"/>
            <a:ext cx="1698681" cy="13439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0">
              <a:spcAft>
                <a:spcPts val="2000"/>
              </a:spcAft>
              <a:defRPr/>
            </a:pPr>
            <a:r>
              <a:rPr lang="ko-KR" altLang="en-US" sz="1600" kern="0" spc="-4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en-US" altLang="ko-KR" sz="1600" kern="0" spc="-4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SW </a:t>
            </a:r>
            <a:r>
              <a:rPr lang="ko-KR" altLang="en-US" sz="1600" kern="0" spc="-4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개발 방법론</a:t>
            </a:r>
          </a:p>
          <a:p>
            <a:pPr algn="ctr" latinLnBrk="0">
              <a:spcAft>
                <a:spcPts val="2000"/>
              </a:spcAft>
              <a:defRPr/>
            </a:pPr>
            <a:r>
              <a:rPr lang="ko-KR" altLang="en-US" sz="1600" kern="0" spc="-4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 도메인 </a:t>
            </a:r>
            <a:r>
              <a:rPr lang="en-US" altLang="ko-KR" sz="1600" kern="0" spc="-40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/ </a:t>
            </a:r>
            <a:r>
              <a:rPr lang="ko-KR" altLang="en-US" sz="1600" kern="0" spc="-40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트랙 기초</a:t>
            </a:r>
            <a:endParaRPr lang="ko-KR" altLang="en-US" sz="1600" kern="0" spc="-40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삼성긴고딕 Medium" panose="020B0600000101010101" pitchFamily="50" charset="-127"/>
              <a:ea typeface="삼성긴고딕 Medium" panose="020B0600000101010101" pitchFamily="50" charset="-127"/>
              <a:cs typeface="Arial" panose="020B0604020202020204" pitchFamily="34" charset="0"/>
            </a:endParaRPr>
          </a:p>
          <a:p>
            <a:pPr algn="ctr" latinLnBrk="0">
              <a:spcAft>
                <a:spcPts val="2000"/>
              </a:spcAft>
              <a:defRPr/>
            </a:pPr>
            <a:r>
              <a:rPr lang="ko-KR" altLang="en-US" sz="1600" kern="0" spc="-4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 특화 </a:t>
            </a:r>
            <a:r>
              <a:rPr lang="en-US" altLang="ko-KR" sz="1600" kern="0" spc="-4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PJT </a:t>
            </a:r>
            <a:r>
              <a:rPr lang="ko-KR" altLang="en-US" sz="1600" kern="0" spc="-4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주제</a:t>
            </a:r>
          </a:p>
        </p:txBody>
      </p:sp>
      <p:sp>
        <p:nvSpPr>
          <p:cNvPr id="98" name="모서리가 둥근 직사각형 49">
            <a:extLst>
              <a:ext uri="{FF2B5EF4-FFF2-40B4-BE49-F238E27FC236}">
                <a16:creationId xmlns:a16="http://schemas.microsoft.com/office/drawing/2014/main" id="{7040A032-31AF-4B04-8167-660E8897B97E}"/>
              </a:ext>
            </a:extLst>
          </p:cNvPr>
          <p:cNvSpPr/>
          <p:nvPr/>
        </p:nvSpPr>
        <p:spPr>
          <a:xfrm>
            <a:off x="1175913" y="3316250"/>
            <a:ext cx="3120542" cy="472995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자기주도 학습</a:t>
            </a:r>
          </a:p>
        </p:txBody>
      </p:sp>
      <p:sp>
        <p:nvSpPr>
          <p:cNvPr id="99" name="모서리가 둥근 직사각형 50">
            <a:extLst>
              <a:ext uri="{FF2B5EF4-FFF2-40B4-BE49-F238E27FC236}">
                <a16:creationId xmlns:a16="http://schemas.microsoft.com/office/drawing/2014/main" id="{6477AE41-7328-4A1B-9B8B-9CAB3893993F}"/>
              </a:ext>
            </a:extLst>
          </p:cNvPr>
          <p:cNvSpPr/>
          <p:nvPr/>
        </p:nvSpPr>
        <p:spPr>
          <a:xfrm>
            <a:off x="6220923" y="2706114"/>
            <a:ext cx="3464654" cy="472995"/>
          </a:xfrm>
          <a:prstGeom prst="roundRect">
            <a:avLst>
              <a:gd name="adj" fmla="val 50000"/>
            </a:avLst>
          </a:prstGeom>
          <a:solidFill>
            <a:srgbClr val="00A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>
                <a:ln>
                  <a:solidFill>
                    <a:srgbClr val="EAA000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</a:rPr>
              <a:t>심화과정</a:t>
            </a:r>
          </a:p>
        </p:txBody>
      </p:sp>
      <p:grpSp>
        <p:nvGrpSpPr>
          <p:cNvPr id="103" name="그룹 102">
            <a:extLst>
              <a:ext uri="{FF2B5EF4-FFF2-40B4-BE49-F238E27FC236}">
                <a16:creationId xmlns:a16="http://schemas.microsoft.com/office/drawing/2014/main" id="{0CD82908-7F5F-4064-AA1D-7C055D4F0B5C}"/>
              </a:ext>
            </a:extLst>
          </p:cNvPr>
          <p:cNvGrpSpPr/>
          <p:nvPr/>
        </p:nvGrpSpPr>
        <p:grpSpPr>
          <a:xfrm>
            <a:off x="7111979" y="2765116"/>
            <a:ext cx="305984" cy="323240"/>
            <a:chOff x="2617788" y="5067301"/>
            <a:chExt cx="731838" cy="773113"/>
          </a:xfrm>
          <a:solidFill>
            <a:schemeClr val="bg1"/>
          </a:solidFill>
        </p:grpSpPr>
        <p:sp>
          <p:nvSpPr>
            <p:cNvPr id="104" name="Freeform 307">
              <a:extLst>
                <a:ext uri="{FF2B5EF4-FFF2-40B4-BE49-F238E27FC236}">
                  <a16:creationId xmlns:a16="http://schemas.microsoft.com/office/drawing/2014/main" id="{11F038CD-4504-4376-A73A-E642E8078B3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17788" y="5343526"/>
              <a:ext cx="731838" cy="496888"/>
            </a:xfrm>
            <a:custGeom>
              <a:avLst/>
              <a:gdLst>
                <a:gd name="T0" fmla="*/ 1254 w 1280"/>
                <a:gd name="T1" fmla="*/ 717 h 871"/>
                <a:gd name="T2" fmla="*/ 1229 w 1280"/>
                <a:gd name="T3" fmla="*/ 717 h 871"/>
                <a:gd name="T4" fmla="*/ 1229 w 1280"/>
                <a:gd name="T5" fmla="*/ 77 h 871"/>
                <a:gd name="T6" fmla="*/ 1152 w 1280"/>
                <a:gd name="T7" fmla="*/ 0 h 871"/>
                <a:gd name="T8" fmla="*/ 947 w 1280"/>
                <a:gd name="T9" fmla="*/ 0 h 871"/>
                <a:gd name="T10" fmla="*/ 947 w 1280"/>
                <a:gd name="T11" fmla="*/ 51 h 871"/>
                <a:gd name="T12" fmla="*/ 1152 w 1280"/>
                <a:gd name="T13" fmla="*/ 51 h 871"/>
                <a:gd name="T14" fmla="*/ 1178 w 1280"/>
                <a:gd name="T15" fmla="*/ 77 h 871"/>
                <a:gd name="T16" fmla="*/ 1178 w 1280"/>
                <a:gd name="T17" fmla="*/ 717 h 871"/>
                <a:gd name="T18" fmla="*/ 102 w 1280"/>
                <a:gd name="T19" fmla="*/ 717 h 871"/>
                <a:gd name="T20" fmla="*/ 102 w 1280"/>
                <a:gd name="T21" fmla="*/ 77 h 871"/>
                <a:gd name="T22" fmla="*/ 128 w 1280"/>
                <a:gd name="T23" fmla="*/ 51 h 871"/>
                <a:gd name="T24" fmla="*/ 333 w 1280"/>
                <a:gd name="T25" fmla="*/ 51 h 871"/>
                <a:gd name="T26" fmla="*/ 333 w 1280"/>
                <a:gd name="T27" fmla="*/ 0 h 871"/>
                <a:gd name="T28" fmla="*/ 128 w 1280"/>
                <a:gd name="T29" fmla="*/ 0 h 871"/>
                <a:gd name="T30" fmla="*/ 51 w 1280"/>
                <a:gd name="T31" fmla="*/ 77 h 871"/>
                <a:gd name="T32" fmla="*/ 51 w 1280"/>
                <a:gd name="T33" fmla="*/ 717 h 871"/>
                <a:gd name="T34" fmla="*/ 26 w 1280"/>
                <a:gd name="T35" fmla="*/ 717 h 871"/>
                <a:gd name="T36" fmla="*/ 0 w 1280"/>
                <a:gd name="T37" fmla="*/ 743 h 871"/>
                <a:gd name="T38" fmla="*/ 0 w 1280"/>
                <a:gd name="T39" fmla="*/ 819 h 871"/>
                <a:gd name="T40" fmla="*/ 51 w 1280"/>
                <a:gd name="T41" fmla="*/ 871 h 871"/>
                <a:gd name="T42" fmla="*/ 1229 w 1280"/>
                <a:gd name="T43" fmla="*/ 871 h 871"/>
                <a:gd name="T44" fmla="*/ 1280 w 1280"/>
                <a:gd name="T45" fmla="*/ 819 h 871"/>
                <a:gd name="T46" fmla="*/ 1280 w 1280"/>
                <a:gd name="T47" fmla="*/ 743 h 871"/>
                <a:gd name="T48" fmla="*/ 1254 w 1280"/>
                <a:gd name="T49" fmla="*/ 717 h 871"/>
                <a:gd name="T50" fmla="*/ 1229 w 1280"/>
                <a:gd name="T51" fmla="*/ 819 h 871"/>
                <a:gd name="T52" fmla="*/ 51 w 1280"/>
                <a:gd name="T53" fmla="*/ 819 h 871"/>
                <a:gd name="T54" fmla="*/ 51 w 1280"/>
                <a:gd name="T55" fmla="*/ 768 h 871"/>
                <a:gd name="T56" fmla="*/ 512 w 1280"/>
                <a:gd name="T57" fmla="*/ 768 h 871"/>
                <a:gd name="T58" fmla="*/ 538 w 1280"/>
                <a:gd name="T59" fmla="*/ 794 h 871"/>
                <a:gd name="T60" fmla="*/ 742 w 1280"/>
                <a:gd name="T61" fmla="*/ 794 h 871"/>
                <a:gd name="T62" fmla="*/ 768 w 1280"/>
                <a:gd name="T63" fmla="*/ 768 h 871"/>
                <a:gd name="T64" fmla="*/ 1229 w 1280"/>
                <a:gd name="T65" fmla="*/ 768 h 871"/>
                <a:gd name="T66" fmla="*/ 1229 w 1280"/>
                <a:gd name="T67" fmla="*/ 819 h 871"/>
                <a:gd name="T68" fmla="*/ 1229 w 1280"/>
                <a:gd name="T69" fmla="*/ 819 h 871"/>
                <a:gd name="T70" fmla="*/ 1229 w 1280"/>
                <a:gd name="T71" fmla="*/ 819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80" h="871">
                  <a:moveTo>
                    <a:pt x="1254" y="717"/>
                  </a:moveTo>
                  <a:cubicBezTo>
                    <a:pt x="1229" y="717"/>
                    <a:pt x="1229" y="717"/>
                    <a:pt x="1229" y="717"/>
                  </a:cubicBezTo>
                  <a:cubicBezTo>
                    <a:pt x="1229" y="77"/>
                    <a:pt x="1229" y="77"/>
                    <a:pt x="1229" y="77"/>
                  </a:cubicBezTo>
                  <a:cubicBezTo>
                    <a:pt x="1229" y="35"/>
                    <a:pt x="1194" y="0"/>
                    <a:pt x="1152" y="0"/>
                  </a:cubicBezTo>
                  <a:cubicBezTo>
                    <a:pt x="947" y="0"/>
                    <a:pt x="947" y="0"/>
                    <a:pt x="947" y="0"/>
                  </a:cubicBezTo>
                  <a:cubicBezTo>
                    <a:pt x="947" y="51"/>
                    <a:pt x="947" y="51"/>
                    <a:pt x="947" y="51"/>
                  </a:cubicBezTo>
                  <a:cubicBezTo>
                    <a:pt x="1152" y="51"/>
                    <a:pt x="1152" y="51"/>
                    <a:pt x="1152" y="51"/>
                  </a:cubicBezTo>
                  <a:cubicBezTo>
                    <a:pt x="1166" y="51"/>
                    <a:pt x="1178" y="63"/>
                    <a:pt x="1178" y="77"/>
                  </a:cubicBezTo>
                  <a:cubicBezTo>
                    <a:pt x="1178" y="717"/>
                    <a:pt x="1178" y="717"/>
                    <a:pt x="1178" y="717"/>
                  </a:cubicBezTo>
                  <a:cubicBezTo>
                    <a:pt x="102" y="717"/>
                    <a:pt x="102" y="717"/>
                    <a:pt x="102" y="717"/>
                  </a:cubicBezTo>
                  <a:cubicBezTo>
                    <a:pt x="102" y="77"/>
                    <a:pt x="102" y="77"/>
                    <a:pt x="102" y="77"/>
                  </a:cubicBezTo>
                  <a:cubicBezTo>
                    <a:pt x="102" y="63"/>
                    <a:pt x="114" y="51"/>
                    <a:pt x="128" y="51"/>
                  </a:cubicBezTo>
                  <a:cubicBezTo>
                    <a:pt x="333" y="51"/>
                    <a:pt x="333" y="51"/>
                    <a:pt x="333" y="51"/>
                  </a:cubicBezTo>
                  <a:cubicBezTo>
                    <a:pt x="333" y="0"/>
                    <a:pt x="333" y="0"/>
                    <a:pt x="333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86" y="0"/>
                    <a:pt x="51" y="35"/>
                    <a:pt x="51" y="77"/>
                  </a:cubicBezTo>
                  <a:cubicBezTo>
                    <a:pt x="51" y="717"/>
                    <a:pt x="51" y="717"/>
                    <a:pt x="51" y="717"/>
                  </a:cubicBezTo>
                  <a:cubicBezTo>
                    <a:pt x="26" y="717"/>
                    <a:pt x="26" y="717"/>
                    <a:pt x="26" y="717"/>
                  </a:cubicBezTo>
                  <a:cubicBezTo>
                    <a:pt x="11" y="717"/>
                    <a:pt x="0" y="728"/>
                    <a:pt x="0" y="743"/>
                  </a:cubicBezTo>
                  <a:cubicBezTo>
                    <a:pt x="0" y="819"/>
                    <a:pt x="0" y="819"/>
                    <a:pt x="0" y="819"/>
                  </a:cubicBezTo>
                  <a:cubicBezTo>
                    <a:pt x="0" y="848"/>
                    <a:pt x="23" y="871"/>
                    <a:pt x="51" y="871"/>
                  </a:cubicBezTo>
                  <a:cubicBezTo>
                    <a:pt x="1229" y="871"/>
                    <a:pt x="1229" y="871"/>
                    <a:pt x="1229" y="871"/>
                  </a:cubicBezTo>
                  <a:cubicBezTo>
                    <a:pt x="1257" y="871"/>
                    <a:pt x="1280" y="848"/>
                    <a:pt x="1280" y="819"/>
                  </a:cubicBezTo>
                  <a:cubicBezTo>
                    <a:pt x="1280" y="743"/>
                    <a:pt x="1280" y="743"/>
                    <a:pt x="1280" y="743"/>
                  </a:cubicBezTo>
                  <a:cubicBezTo>
                    <a:pt x="1280" y="728"/>
                    <a:pt x="1269" y="717"/>
                    <a:pt x="1254" y="717"/>
                  </a:cubicBezTo>
                  <a:close/>
                  <a:moveTo>
                    <a:pt x="1229" y="819"/>
                  </a:moveTo>
                  <a:cubicBezTo>
                    <a:pt x="51" y="819"/>
                    <a:pt x="51" y="819"/>
                    <a:pt x="51" y="819"/>
                  </a:cubicBezTo>
                  <a:cubicBezTo>
                    <a:pt x="51" y="768"/>
                    <a:pt x="51" y="768"/>
                    <a:pt x="51" y="768"/>
                  </a:cubicBezTo>
                  <a:cubicBezTo>
                    <a:pt x="512" y="768"/>
                    <a:pt x="512" y="768"/>
                    <a:pt x="512" y="768"/>
                  </a:cubicBezTo>
                  <a:cubicBezTo>
                    <a:pt x="512" y="782"/>
                    <a:pt x="523" y="794"/>
                    <a:pt x="538" y="794"/>
                  </a:cubicBezTo>
                  <a:cubicBezTo>
                    <a:pt x="742" y="794"/>
                    <a:pt x="742" y="794"/>
                    <a:pt x="742" y="794"/>
                  </a:cubicBezTo>
                  <a:cubicBezTo>
                    <a:pt x="757" y="794"/>
                    <a:pt x="768" y="782"/>
                    <a:pt x="768" y="768"/>
                  </a:cubicBezTo>
                  <a:cubicBezTo>
                    <a:pt x="1229" y="768"/>
                    <a:pt x="1229" y="768"/>
                    <a:pt x="1229" y="768"/>
                  </a:cubicBezTo>
                  <a:lnTo>
                    <a:pt x="1229" y="819"/>
                  </a:lnTo>
                  <a:close/>
                  <a:moveTo>
                    <a:pt x="1229" y="819"/>
                  </a:moveTo>
                  <a:cubicBezTo>
                    <a:pt x="1229" y="819"/>
                    <a:pt x="1229" y="819"/>
                    <a:pt x="1229" y="81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3" tIns="45727" rIns="91453" bIns="4572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삼성긴고딕 Bold" panose="020B0600000101010101" pitchFamily="50" charset="-127"/>
                <a:ea typeface="삼성긴고딕 Bold" panose="020B0600000101010101" pitchFamily="50" charset="-127"/>
              </a:endParaRPr>
            </a:p>
          </p:txBody>
        </p:sp>
        <p:sp>
          <p:nvSpPr>
            <p:cNvPr id="105" name="Freeform 308">
              <a:extLst>
                <a:ext uri="{FF2B5EF4-FFF2-40B4-BE49-F238E27FC236}">
                  <a16:creationId xmlns:a16="http://schemas.microsoft.com/office/drawing/2014/main" id="{988AFF24-D2B8-43D2-8C54-4967A5178F5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05101" y="5402263"/>
              <a:ext cx="555625" cy="320675"/>
            </a:xfrm>
            <a:custGeom>
              <a:avLst/>
              <a:gdLst>
                <a:gd name="T0" fmla="*/ 921 w 972"/>
                <a:gd name="T1" fmla="*/ 0 h 563"/>
                <a:gd name="T2" fmla="*/ 768 w 972"/>
                <a:gd name="T3" fmla="*/ 0 h 563"/>
                <a:gd name="T4" fmla="*/ 768 w 972"/>
                <a:gd name="T5" fmla="*/ 51 h 563"/>
                <a:gd name="T6" fmla="*/ 921 w 972"/>
                <a:gd name="T7" fmla="*/ 51 h 563"/>
                <a:gd name="T8" fmla="*/ 921 w 972"/>
                <a:gd name="T9" fmla="*/ 512 h 563"/>
                <a:gd name="T10" fmla="*/ 51 w 972"/>
                <a:gd name="T11" fmla="*/ 512 h 563"/>
                <a:gd name="T12" fmla="*/ 51 w 972"/>
                <a:gd name="T13" fmla="*/ 51 h 563"/>
                <a:gd name="T14" fmla="*/ 204 w 972"/>
                <a:gd name="T15" fmla="*/ 51 h 563"/>
                <a:gd name="T16" fmla="*/ 204 w 972"/>
                <a:gd name="T17" fmla="*/ 0 h 563"/>
                <a:gd name="T18" fmla="*/ 51 w 972"/>
                <a:gd name="T19" fmla="*/ 0 h 563"/>
                <a:gd name="T20" fmla="*/ 0 w 972"/>
                <a:gd name="T21" fmla="*/ 51 h 563"/>
                <a:gd name="T22" fmla="*/ 0 w 972"/>
                <a:gd name="T23" fmla="*/ 537 h 563"/>
                <a:gd name="T24" fmla="*/ 25 w 972"/>
                <a:gd name="T25" fmla="*/ 563 h 563"/>
                <a:gd name="T26" fmla="*/ 947 w 972"/>
                <a:gd name="T27" fmla="*/ 563 h 563"/>
                <a:gd name="T28" fmla="*/ 972 w 972"/>
                <a:gd name="T29" fmla="*/ 537 h 563"/>
                <a:gd name="T30" fmla="*/ 972 w 972"/>
                <a:gd name="T31" fmla="*/ 51 h 563"/>
                <a:gd name="T32" fmla="*/ 921 w 972"/>
                <a:gd name="T33" fmla="*/ 0 h 563"/>
                <a:gd name="T34" fmla="*/ 921 w 972"/>
                <a:gd name="T35" fmla="*/ 0 h 563"/>
                <a:gd name="T36" fmla="*/ 921 w 972"/>
                <a:gd name="T37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72" h="563">
                  <a:moveTo>
                    <a:pt x="921" y="0"/>
                  </a:moveTo>
                  <a:cubicBezTo>
                    <a:pt x="768" y="0"/>
                    <a:pt x="768" y="0"/>
                    <a:pt x="768" y="0"/>
                  </a:cubicBezTo>
                  <a:cubicBezTo>
                    <a:pt x="768" y="51"/>
                    <a:pt x="768" y="51"/>
                    <a:pt x="768" y="51"/>
                  </a:cubicBezTo>
                  <a:cubicBezTo>
                    <a:pt x="921" y="51"/>
                    <a:pt x="921" y="51"/>
                    <a:pt x="921" y="51"/>
                  </a:cubicBezTo>
                  <a:cubicBezTo>
                    <a:pt x="921" y="512"/>
                    <a:pt x="921" y="512"/>
                    <a:pt x="921" y="512"/>
                  </a:cubicBezTo>
                  <a:cubicBezTo>
                    <a:pt x="51" y="512"/>
                    <a:pt x="51" y="512"/>
                    <a:pt x="51" y="512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204" y="51"/>
                    <a:pt x="204" y="51"/>
                    <a:pt x="204" y="51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23" y="0"/>
                    <a:pt x="0" y="23"/>
                    <a:pt x="0" y="51"/>
                  </a:cubicBezTo>
                  <a:cubicBezTo>
                    <a:pt x="0" y="537"/>
                    <a:pt x="0" y="537"/>
                    <a:pt x="0" y="537"/>
                  </a:cubicBezTo>
                  <a:cubicBezTo>
                    <a:pt x="0" y="551"/>
                    <a:pt x="11" y="563"/>
                    <a:pt x="25" y="563"/>
                  </a:cubicBezTo>
                  <a:cubicBezTo>
                    <a:pt x="947" y="563"/>
                    <a:pt x="947" y="563"/>
                    <a:pt x="947" y="563"/>
                  </a:cubicBezTo>
                  <a:cubicBezTo>
                    <a:pt x="961" y="563"/>
                    <a:pt x="972" y="551"/>
                    <a:pt x="972" y="537"/>
                  </a:cubicBezTo>
                  <a:cubicBezTo>
                    <a:pt x="972" y="51"/>
                    <a:pt x="972" y="51"/>
                    <a:pt x="972" y="51"/>
                  </a:cubicBezTo>
                  <a:cubicBezTo>
                    <a:pt x="972" y="23"/>
                    <a:pt x="949" y="0"/>
                    <a:pt x="921" y="0"/>
                  </a:cubicBezTo>
                  <a:close/>
                  <a:moveTo>
                    <a:pt x="921" y="0"/>
                  </a:moveTo>
                  <a:cubicBezTo>
                    <a:pt x="921" y="0"/>
                    <a:pt x="921" y="0"/>
                    <a:pt x="92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3" tIns="45727" rIns="91453" bIns="4572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삼성긴고딕 Bold" panose="020B0600000101010101" pitchFamily="50" charset="-127"/>
                <a:ea typeface="삼성긴고딕 Bold" panose="020B0600000101010101" pitchFamily="50" charset="-127"/>
              </a:endParaRPr>
            </a:p>
          </p:txBody>
        </p:sp>
        <p:sp>
          <p:nvSpPr>
            <p:cNvPr id="106" name="Freeform 309">
              <a:extLst>
                <a:ext uri="{FF2B5EF4-FFF2-40B4-BE49-F238E27FC236}">
                  <a16:creationId xmlns:a16="http://schemas.microsoft.com/office/drawing/2014/main" id="{135E0418-1DEB-48B9-8627-24761B43B8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17813" y="5133976"/>
              <a:ext cx="331788" cy="473075"/>
            </a:xfrm>
            <a:custGeom>
              <a:avLst/>
              <a:gdLst>
                <a:gd name="T0" fmla="*/ 393 w 582"/>
                <a:gd name="T1" fmla="*/ 526 h 829"/>
                <a:gd name="T2" fmla="*/ 526 w 582"/>
                <a:gd name="T3" fmla="*/ 189 h 829"/>
                <a:gd name="T4" fmla="*/ 189 w 582"/>
                <a:gd name="T5" fmla="*/ 57 h 829"/>
                <a:gd name="T6" fmla="*/ 56 w 582"/>
                <a:gd name="T7" fmla="*/ 394 h 829"/>
                <a:gd name="T8" fmla="*/ 189 w 582"/>
                <a:gd name="T9" fmla="*/ 526 h 829"/>
                <a:gd name="T10" fmla="*/ 189 w 582"/>
                <a:gd name="T11" fmla="*/ 624 h 829"/>
                <a:gd name="T12" fmla="*/ 112 w 582"/>
                <a:gd name="T13" fmla="*/ 624 h 829"/>
                <a:gd name="T14" fmla="*/ 112 w 582"/>
                <a:gd name="T15" fmla="*/ 675 h 829"/>
                <a:gd name="T16" fmla="*/ 189 w 582"/>
                <a:gd name="T17" fmla="*/ 675 h 829"/>
                <a:gd name="T18" fmla="*/ 189 w 582"/>
                <a:gd name="T19" fmla="*/ 727 h 829"/>
                <a:gd name="T20" fmla="*/ 214 w 582"/>
                <a:gd name="T21" fmla="*/ 752 h 829"/>
                <a:gd name="T22" fmla="*/ 214 w 582"/>
                <a:gd name="T23" fmla="*/ 803 h 829"/>
                <a:gd name="T24" fmla="*/ 240 w 582"/>
                <a:gd name="T25" fmla="*/ 829 h 829"/>
                <a:gd name="T26" fmla="*/ 342 w 582"/>
                <a:gd name="T27" fmla="*/ 829 h 829"/>
                <a:gd name="T28" fmla="*/ 368 w 582"/>
                <a:gd name="T29" fmla="*/ 803 h 829"/>
                <a:gd name="T30" fmla="*/ 368 w 582"/>
                <a:gd name="T31" fmla="*/ 752 h 829"/>
                <a:gd name="T32" fmla="*/ 393 w 582"/>
                <a:gd name="T33" fmla="*/ 727 h 829"/>
                <a:gd name="T34" fmla="*/ 393 w 582"/>
                <a:gd name="T35" fmla="*/ 675 h 829"/>
                <a:gd name="T36" fmla="*/ 470 w 582"/>
                <a:gd name="T37" fmla="*/ 675 h 829"/>
                <a:gd name="T38" fmla="*/ 470 w 582"/>
                <a:gd name="T39" fmla="*/ 624 h 829"/>
                <a:gd name="T40" fmla="*/ 393 w 582"/>
                <a:gd name="T41" fmla="*/ 624 h 829"/>
                <a:gd name="T42" fmla="*/ 393 w 582"/>
                <a:gd name="T43" fmla="*/ 526 h 829"/>
                <a:gd name="T44" fmla="*/ 317 w 582"/>
                <a:gd name="T45" fmla="*/ 778 h 829"/>
                <a:gd name="T46" fmla="*/ 265 w 582"/>
                <a:gd name="T47" fmla="*/ 778 h 829"/>
                <a:gd name="T48" fmla="*/ 265 w 582"/>
                <a:gd name="T49" fmla="*/ 752 h 829"/>
                <a:gd name="T50" fmla="*/ 317 w 582"/>
                <a:gd name="T51" fmla="*/ 752 h 829"/>
                <a:gd name="T52" fmla="*/ 317 w 582"/>
                <a:gd name="T53" fmla="*/ 778 h 829"/>
                <a:gd name="T54" fmla="*/ 342 w 582"/>
                <a:gd name="T55" fmla="*/ 701 h 829"/>
                <a:gd name="T56" fmla="*/ 240 w 582"/>
                <a:gd name="T57" fmla="*/ 701 h 829"/>
                <a:gd name="T58" fmla="*/ 240 w 582"/>
                <a:gd name="T59" fmla="*/ 675 h 829"/>
                <a:gd name="T60" fmla="*/ 342 w 582"/>
                <a:gd name="T61" fmla="*/ 675 h 829"/>
                <a:gd name="T62" fmla="*/ 342 w 582"/>
                <a:gd name="T63" fmla="*/ 701 h 829"/>
                <a:gd name="T64" fmla="*/ 359 w 582"/>
                <a:gd name="T65" fmla="*/ 484 h 829"/>
                <a:gd name="T66" fmla="*/ 342 w 582"/>
                <a:gd name="T67" fmla="*/ 508 h 829"/>
                <a:gd name="T68" fmla="*/ 342 w 582"/>
                <a:gd name="T69" fmla="*/ 624 h 829"/>
                <a:gd name="T70" fmla="*/ 240 w 582"/>
                <a:gd name="T71" fmla="*/ 624 h 829"/>
                <a:gd name="T72" fmla="*/ 240 w 582"/>
                <a:gd name="T73" fmla="*/ 508 h 829"/>
                <a:gd name="T74" fmla="*/ 223 w 582"/>
                <a:gd name="T75" fmla="*/ 484 h 829"/>
                <a:gd name="T76" fmla="*/ 98 w 582"/>
                <a:gd name="T77" fmla="*/ 223 h 829"/>
                <a:gd name="T78" fmla="*/ 291 w 582"/>
                <a:gd name="T79" fmla="*/ 87 h 829"/>
                <a:gd name="T80" fmla="*/ 495 w 582"/>
                <a:gd name="T81" fmla="*/ 292 h 829"/>
                <a:gd name="T82" fmla="*/ 359 w 582"/>
                <a:gd name="T83" fmla="*/ 484 h 829"/>
                <a:gd name="T84" fmla="*/ 359 w 582"/>
                <a:gd name="T85" fmla="*/ 484 h 829"/>
                <a:gd name="T86" fmla="*/ 359 w 582"/>
                <a:gd name="T87" fmla="*/ 484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82" h="829">
                  <a:moveTo>
                    <a:pt x="393" y="526"/>
                  </a:moveTo>
                  <a:cubicBezTo>
                    <a:pt x="523" y="469"/>
                    <a:pt x="582" y="318"/>
                    <a:pt x="526" y="189"/>
                  </a:cubicBezTo>
                  <a:cubicBezTo>
                    <a:pt x="469" y="59"/>
                    <a:pt x="318" y="0"/>
                    <a:pt x="189" y="57"/>
                  </a:cubicBezTo>
                  <a:cubicBezTo>
                    <a:pt x="59" y="113"/>
                    <a:pt x="0" y="264"/>
                    <a:pt x="56" y="394"/>
                  </a:cubicBezTo>
                  <a:cubicBezTo>
                    <a:pt x="82" y="453"/>
                    <a:pt x="129" y="500"/>
                    <a:pt x="189" y="526"/>
                  </a:cubicBezTo>
                  <a:cubicBezTo>
                    <a:pt x="189" y="624"/>
                    <a:pt x="189" y="624"/>
                    <a:pt x="189" y="624"/>
                  </a:cubicBezTo>
                  <a:cubicBezTo>
                    <a:pt x="112" y="624"/>
                    <a:pt x="112" y="624"/>
                    <a:pt x="112" y="624"/>
                  </a:cubicBezTo>
                  <a:cubicBezTo>
                    <a:pt x="112" y="675"/>
                    <a:pt x="112" y="675"/>
                    <a:pt x="112" y="675"/>
                  </a:cubicBezTo>
                  <a:cubicBezTo>
                    <a:pt x="189" y="675"/>
                    <a:pt x="189" y="675"/>
                    <a:pt x="189" y="675"/>
                  </a:cubicBezTo>
                  <a:cubicBezTo>
                    <a:pt x="189" y="727"/>
                    <a:pt x="189" y="727"/>
                    <a:pt x="189" y="727"/>
                  </a:cubicBezTo>
                  <a:cubicBezTo>
                    <a:pt x="189" y="741"/>
                    <a:pt x="200" y="752"/>
                    <a:pt x="214" y="752"/>
                  </a:cubicBezTo>
                  <a:cubicBezTo>
                    <a:pt x="214" y="803"/>
                    <a:pt x="214" y="803"/>
                    <a:pt x="214" y="803"/>
                  </a:cubicBezTo>
                  <a:cubicBezTo>
                    <a:pt x="214" y="818"/>
                    <a:pt x="226" y="829"/>
                    <a:pt x="240" y="829"/>
                  </a:cubicBezTo>
                  <a:cubicBezTo>
                    <a:pt x="342" y="829"/>
                    <a:pt x="342" y="829"/>
                    <a:pt x="342" y="829"/>
                  </a:cubicBezTo>
                  <a:cubicBezTo>
                    <a:pt x="356" y="829"/>
                    <a:pt x="368" y="818"/>
                    <a:pt x="368" y="803"/>
                  </a:cubicBezTo>
                  <a:cubicBezTo>
                    <a:pt x="368" y="752"/>
                    <a:pt x="368" y="752"/>
                    <a:pt x="368" y="752"/>
                  </a:cubicBezTo>
                  <a:cubicBezTo>
                    <a:pt x="382" y="752"/>
                    <a:pt x="393" y="741"/>
                    <a:pt x="393" y="727"/>
                  </a:cubicBezTo>
                  <a:cubicBezTo>
                    <a:pt x="393" y="675"/>
                    <a:pt x="393" y="675"/>
                    <a:pt x="393" y="675"/>
                  </a:cubicBezTo>
                  <a:cubicBezTo>
                    <a:pt x="470" y="675"/>
                    <a:pt x="470" y="675"/>
                    <a:pt x="470" y="675"/>
                  </a:cubicBezTo>
                  <a:cubicBezTo>
                    <a:pt x="470" y="624"/>
                    <a:pt x="470" y="624"/>
                    <a:pt x="470" y="624"/>
                  </a:cubicBezTo>
                  <a:cubicBezTo>
                    <a:pt x="393" y="624"/>
                    <a:pt x="393" y="624"/>
                    <a:pt x="393" y="624"/>
                  </a:cubicBezTo>
                  <a:lnTo>
                    <a:pt x="393" y="526"/>
                  </a:lnTo>
                  <a:close/>
                  <a:moveTo>
                    <a:pt x="317" y="778"/>
                  </a:moveTo>
                  <a:cubicBezTo>
                    <a:pt x="265" y="778"/>
                    <a:pt x="265" y="778"/>
                    <a:pt x="265" y="778"/>
                  </a:cubicBezTo>
                  <a:cubicBezTo>
                    <a:pt x="265" y="752"/>
                    <a:pt x="265" y="752"/>
                    <a:pt x="265" y="752"/>
                  </a:cubicBezTo>
                  <a:cubicBezTo>
                    <a:pt x="317" y="752"/>
                    <a:pt x="317" y="752"/>
                    <a:pt x="317" y="752"/>
                  </a:cubicBezTo>
                  <a:lnTo>
                    <a:pt x="317" y="778"/>
                  </a:lnTo>
                  <a:close/>
                  <a:moveTo>
                    <a:pt x="342" y="701"/>
                  </a:moveTo>
                  <a:cubicBezTo>
                    <a:pt x="240" y="701"/>
                    <a:pt x="240" y="701"/>
                    <a:pt x="240" y="701"/>
                  </a:cubicBezTo>
                  <a:cubicBezTo>
                    <a:pt x="240" y="675"/>
                    <a:pt x="240" y="675"/>
                    <a:pt x="240" y="675"/>
                  </a:cubicBezTo>
                  <a:cubicBezTo>
                    <a:pt x="342" y="675"/>
                    <a:pt x="342" y="675"/>
                    <a:pt x="342" y="675"/>
                  </a:cubicBezTo>
                  <a:lnTo>
                    <a:pt x="342" y="701"/>
                  </a:lnTo>
                  <a:close/>
                  <a:moveTo>
                    <a:pt x="359" y="484"/>
                  </a:moveTo>
                  <a:cubicBezTo>
                    <a:pt x="349" y="488"/>
                    <a:pt x="342" y="498"/>
                    <a:pt x="342" y="508"/>
                  </a:cubicBezTo>
                  <a:cubicBezTo>
                    <a:pt x="342" y="624"/>
                    <a:pt x="342" y="624"/>
                    <a:pt x="342" y="624"/>
                  </a:cubicBezTo>
                  <a:cubicBezTo>
                    <a:pt x="240" y="624"/>
                    <a:pt x="240" y="624"/>
                    <a:pt x="240" y="624"/>
                  </a:cubicBezTo>
                  <a:cubicBezTo>
                    <a:pt x="240" y="508"/>
                    <a:pt x="240" y="508"/>
                    <a:pt x="240" y="508"/>
                  </a:cubicBezTo>
                  <a:cubicBezTo>
                    <a:pt x="240" y="498"/>
                    <a:pt x="233" y="488"/>
                    <a:pt x="223" y="484"/>
                  </a:cubicBezTo>
                  <a:cubicBezTo>
                    <a:pt x="116" y="446"/>
                    <a:pt x="60" y="329"/>
                    <a:pt x="98" y="223"/>
                  </a:cubicBezTo>
                  <a:cubicBezTo>
                    <a:pt x="127" y="141"/>
                    <a:pt x="204" y="87"/>
                    <a:pt x="291" y="87"/>
                  </a:cubicBezTo>
                  <a:cubicBezTo>
                    <a:pt x="404" y="87"/>
                    <a:pt x="496" y="179"/>
                    <a:pt x="495" y="292"/>
                  </a:cubicBezTo>
                  <a:cubicBezTo>
                    <a:pt x="495" y="378"/>
                    <a:pt x="441" y="455"/>
                    <a:pt x="359" y="484"/>
                  </a:cubicBezTo>
                  <a:close/>
                  <a:moveTo>
                    <a:pt x="359" y="484"/>
                  </a:moveTo>
                  <a:cubicBezTo>
                    <a:pt x="359" y="484"/>
                    <a:pt x="359" y="484"/>
                    <a:pt x="359" y="48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3" tIns="45727" rIns="91453" bIns="4572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삼성긴고딕 Bold" panose="020B0600000101010101" pitchFamily="50" charset="-127"/>
                <a:ea typeface="삼성긴고딕 Bold" panose="020B0600000101010101" pitchFamily="50" charset="-127"/>
              </a:endParaRPr>
            </a:p>
          </p:txBody>
        </p:sp>
        <p:sp>
          <p:nvSpPr>
            <p:cNvPr id="107" name="Freeform 310">
              <a:extLst>
                <a:ext uri="{FF2B5EF4-FFF2-40B4-BE49-F238E27FC236}">
                  <a16:creationId xmlns:a16="http://schemas.microsoft.com/office/drawing/2014/main" id="{6B4C5762-F0B0-4565-BFE1-364D9909D6C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95601" y="5211763"/>
              <a:ext cx="87313" cy="87313"/>
            </a:xfrm>
            <a:custGeom>
              <a:avLst/>
              <a:gdLst>
                <a:gd name="T0" fmla="*/ 0 w 154"/>
                <a:gd name="T1" fmla="*/ 153 h 153"/>
                <a:gd name="T2" fmla="*/ 52 w 154"/>
                <a:gd name="T3" fmla="*/ 153 h 153"/>
                <a:gd name="T4" fmla="*/ 154 w 154"/>
                <a:gd name="T5" fmla="*/ 51 h 153"/>
                <a:gd name="T6" fmla="*/ 154 w 154"/>
                <a:gd name="T7" fmla="*/ 0 h 153"/>
                <a:gd name="T8" fmla="*/ 0 w 154"/>
                <a:gd name="T9" fmla="*/ 153 h 153"/>
                <a:gd name="T10" fmla="*/ 0 w 154"/>
                <a:gd name="T11" fmla="*/ 153 h 153"/>
                <a:gd name="T12" fmla="*/ 0 w 154"/>
                <a:gd name="T13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4" h="153">
                  <a:moveTo>
                    <a:pt x="0" y="153"/>
                  </a:moveTo>
                  <a:cubicBezTo>
                    <a:pt x="52" y="153"/>
                    <a:pt x="52" y="153"/>
                    <a:pt x="52" y="153"/>
                  </a:cubicBezTo>
                  <a:cubicBezTo>
                    <a:pt x="52" y="97"/>
                    <a:pt x="97" y="51"/>
                    <a:pt x="154" y="51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69" y="0"/>
                    <a:pt x="0" y="69"/>
                    <a:pt x="0" y="153"/>
                  </a:cubicBezTo>
                  <a:close/>
                  <a:moveTo>
                    <a:pt x="0" y="153"/>
                  </a:moveTo>
                  <a:cubicBezTo>
                    <a:pt x="0" y="153"/>
                    <a:pt x="0" y="153"/>
                    <a:pt x="0" y="15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3" tIns="45727" rIns="91453" bIns="4572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삼성긴고딕 Bold" panose="020B0600000101010101" pitchFamily="50" charset="-127"/>
                <a:ea typeface="삼성긴고딕 Bold" panose="020B0600000101010101" pitchFamily="50" charset="-127"/>
              </a:endParaRPr>
            </a:p>
          </p:txBody>
        </p:sp>
        <p:sp>
          <p:nvSpPr>
            <p:cNvPr id="108" name="Rectangle 311">
              <a:extLst>
                <a:ext uri="{FF2B5EF4-FFF2-40B4-BE49-F238E27FC236}">
                  <a16:creationId xmlns:a16="http://schemas.microsoft.com/office/drawing/2014/main" id="{7127F187-1909-4AFD-A500-3539A6C466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8626" y="5067301"/>
              <a:ext cx="30163" cy="571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3" tIns="45727" rIns="91453" bIns="4572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삼성긴고딕 Bold" panose="020B0600000101010101" pitchFamily="50" charset="-127"/>
                <a:ea typeface="삼성긴고딕 Bold" panose="020B0600000101010101" pitchFamily="50" charset="-127"/>
              </a:endParaRPr>
            </a:p>
          </p:txBody>
        </p:sp>
        <p:sp>
          <p:nvSpPr>
            <p:cNvPr id="109" name="Freeform 312">
              <a:extLst>
                <a:ext uri="{FF2B5EF4-FFF2-40B4-BE49-F238E27FC236}">
                  <a16:creationId xmlns:a16="http://schemas.microsoft.com/office/drawing/2014/main" id="{E4018FAD-9FFA-4E41-8257-6F24B473C98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97213" y="5124451"/>
              <a:ext cx="61913" cy="61913"/>
            </a:xfrm>
            <a:custGeom>
              <a:avLst/>
              <a:gdLst>
                <a:gd name="T0" fmla="*/ 0 w 39"/>
                <a:gd name="T1" fmla="*/ 26 h 39"/>
                <a:gd name="T2" fmla="*/ 26 w 39"/>
                <a:gd name="T3" fmla="*/ 0 h 39"/>
                <a:gd name="T4" fmla="*/ 39 w 39"/>
                <a:gd name="T5" fmla="*/ 13 h 39"/>
                <a:gd name="T6" fmla="*/ 13 w 39"/>
                <a:gd name="T7" fmla="*/ 39 h 39"/>
                <a:gd name="T8" fmla="*/ 0 w 39"/>
                <a:gd name="T9" fmla="*/ 26 h 39"/>
                <a:gd name="T10" fmla="*/ 0 w 39"/>
                <a:gd name="T11" fmla="*/ 26 h 39"/>
                <a:gd name="T12" fmla="*/ 0 w 39"/>
                <a:gd name="T13" fmla="*/ 2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9">
                  <a:moveTo>
                    <a:pt x="0" y="26"/>
                  </a:moveTo>
                  <a:lnTo>
                    <a:pt x="26" y="0"/>
                  </a:lnTo>
                  <a:lnTo>
                    <a:pt x="39" y="13"/>
                  </a:lnTo>
                  <a:lnTo>
                    <a:pt x="13" y="39"/>
                  </a:lnTo>
                  <a:lnTo>
                    <a:pt x="0" y="26"/>
                  </a:lnTo>
                  <a:close/>
                  <a:moveTo>
                    <a:pt x="0" y="26"/>
                  </a:move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3" tIns="45727" rIns="91453" bIns="4572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삼성긴고딕 Bold" panose="020B0600000101010101" pitchFamily="50" charset="-127"/>
                <a:ea typeface="삼성긴고딕 Bold" panose="020B0600000101010101" pitchFamily="50" charset="-127"/>
              </a:endParaRPr>
            </a:p>
          </p:txBody>
        </p:sp>
        <p:sp>
          <p:nvSpPr>
            <p:cNvPr id="110" name="Freeform 313">
              <a:extLst>
                <a:ext uri="{FF2B5EF4-FFF2-40B4-BE49-F238E27FC236}">
                  <a16:creationId xmlns:a16="http://schemas.microsoft.com/office/drawing/2014/main" id="{91DA2035-974B-4B5F-BF3E-4A3703A0EB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97213" y="5124451"/>
              <a:ext cx="61913" cy="61913"/>
            </a:xfrm>
            <a:custGeom>
              <a:avLst/>
              <a:gdLst>
                <a:gd name="T0" fmla="*/ 0 w 39"/>
                <a:gd name="T1" fmla="*/ 26 h 39"/>
                <a:gd name="T2" fmla="*/ 26 w 39"/>
                <a:gd name="T3" fmla="*/ 0 h 39"/>
                <a:gd name="T4" fmla="*/ 39 w 39"/>
                <a:gd name="T5" fmla="*/ 13 h 39"/>
                <a:gd name="T6" fmla="*/ 13 w 39"/>
                <a:gd name="T7" fmla="*/ 39 h 39"/>
                <a:gd name="T8" fmla="*/ 0 w 39"/>
                <a:gd name="T9" fmla="*/ 26 h 39"/>
                <a:gd name="T10" fmla="*/ 0 w 39"/>
                <a:gd name="T11" fmla="*/ 26 h 39"/>
                <a:gd name="T12" fmla="*/ 0 w 39"/>
                <a:gd name="T13" fmla="*/ 2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9">
                  <a:moveTo>
                    <a:pt x="0" y="26"/>
                  </a:moveTo>
                  <a:lnTo>
                    <a:pt x="26" y="0"/>
                  </a:lnTo>
                  <a:lnTo>
                    <a:pt x="39" y="13"/>
                  </a:lnTo>
                  <a:lnTo>
                    <a:pt x="13" y="39"/>
                  </a:lnTo>
                  <a:lnTo>
                    <a:pt x="0" y="26"/>
                  </a:lnTo>
                  <a:moveTo>
                    <a:pt x="0" y="26"/>
                  </a:moveTo>
                  <a:lnTo>
                    <a:pt x="0" y="26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3" tIns="45727" rIns="91453" bIns="4572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삼성긴고딕 Bold" panose="020B0600000101010101" pitchFamily="50" charset="-127"/>
                <a:ea typeface="삼성긴고딕 Bold" panose="020B0600000101010101" pitchFamily="50" charset="-127"/>
              </a:endParaRPr>
            </a:p>
          </p:txBody>
        </p:sp>
        <p:sp>
          <p:nvSpPr>
            <p:cNvPr id="111" name="Rectangle 314">
              <a:extLst>
                <a:ext uri="{FF2B5EF4-FFF2-40B4-BE49-F238E27FC236}">
                  <a16:creationId xmlns:a16="http://schemas.microsoft.com/office/drawing/2014/main" id="{74C48B23-81A5-4746-9F8A-B8EADBA2F3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9126" y="5284788"/>
              <a:ext cx="5873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3" tIns="45727" rIns="91453" bIns="4572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삼성긴고딕 Bold" panose="020B0600000101010101" pitchFamily="50" charset="-127"/>
                <a:ea typeface="삼성긴고딕 Bold" panose="020B0600000101010101" pitchFamily="50" charset="-127"/>
              </a:endParaRPr>
            </a:p>
          </p:txBody>
        </p:sp>
        <p:sp>
          <p:nvSpPr>
            <p:cNvPr id="112" name="Freeform 315">
              <a:extLst>
                <a:ext uri="{FF2B5EF4-FFF2-40B4-BE49-F238E27FC236}">
                  <a16:creationId xmlns:a16="http://schemas.microsoft.com/office/drawing/2014/main" id="{7B9200D9-3E49-4651-9D23-FA07F584DF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06701" y="5124451"/>
              <a:ext cx="63500" cy="61913"/>
            </a:xfrm>
            <a:custGeom>
              <a:avLst/>
              <a:gdLst>
                <a:gd name="T0" fmla="*/ 0 w 40"/>
                <a:gd name="T1" fmla="*/ 13 h 39"/>
                <a:gd name="T2" fmla="*/ 13 w 40"/>
                <a:gd name="T3" fmla="*/ 0 h 39"/>
                <a:gd name="T4" fmla="*/ 40 w 40"/>
                <a:gd name="T5" fmla="*/ 26 h 39"/>
                <a:gd name="T6" fmla="*/ 27 w 40"/>
                <a:gd name="T7" fmla="*/ 39 h 39"/>
                <a:gd name="T8" fmla="*/ 0 w 40"/>
                <a:gd name="T9" fmla="*/ 13 h 39"/>
                <a:gd name="T10" fmla="*/ 0 w 40"/>
                <a:gd name="T11" fmla="*/ 13 h 39"/>
                <a:gd name="T12" fmla="*/ 0 w 40"/>
                <a:gd name="T13" fmla="*/ 1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39">
                  <a:moveTo>
                    <a:pt x="0" y="13"/>
                  </a:moveTo>
                  <a:lnTo>
                    <a:pt x="13" y="0"/>
                  </a:lnTo>
                  <a:lnTo>
                    <a:pt x="40" y="26"/>
                  </a:lnTo>
                  <a:lnTo>
                    <a:pt x="27" y="39"/>
                  </a:lnTo>
                  <a:lnTo>
                    <a:pt x="0" y="13"/>
                  </a:lnTo>
                  <a:close/>
                  <a:moveTo>
                    <a:pt x="0" y="13"/>
                  </a:move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3" tIns="45727" rIns="91453" bIns="4572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삼성긴고딕 Bold" panose="020B0600000101010101" pitchFamily="50" charset="-127"/>
                <a:ea typeface="삼성긴고딕 Bold" panose="020B0600000101010101" pitchFamily="50" charset="-127"/>
              </a:endParaRPr>
            </a:p>
          </p:txBody>
        </p:sp>
        <p:sp>
          <p:nvSpPr>
            <p:cNvPr id="113" name="Freeform 316">
              <a:extLst>
                <a:ext uri="{FF2B5EF4-FFF2-40B4-BE49-F238E27FC236}">
                  <a16:creationId xmlns:a16="http://schemas.microsoft.com/office/drawing/2014/main" id="{4798A209-7E75-4608-913D-148F6244385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06701" y="5124451"/>
              <a:ext cx="63500" cy="61913"/>
            </a:xfrm>
            <a:custGeom>
              <a:avLst/>
              <a:gdLst>
                <a:gd name="T0" fmla="*/ 0 w 40"/>
                <a:gd name="T1" fmla="*/ 13 h 39"/>
                <a:gd name="T2" fmla="*/ 13 w 40"/>
                <a:gd name="T3" fmla="*/ 0 h 39"/>
                <a:gd name="T4" fmla="*/ 40 w 40"/>
                <a:gd name="T5" fmla="*/ 26 h 39"/>
                <a:gd name="T6" fmla="*/ 27 w 40"/>
                <a:gd name="T7" fmla="*/ 39 h 39"/>
                <a:gd name="T8" fmla="*/ 0 w 40"/>
                <a:gd name="T9" fmla="*/ 13 h 39"/>
                <a:gd name="T10" fmla="*/ 0 w 40"/>
                <a:gd name="T11" fmla="*/ 13 h 39"/>
                <a:gd name="T12" fmla="*/ 0 w 40"/>
                <a:gd name="T13" fmla="*/ 1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39">
                  <a:moveTo>
                    <a:pt x="0" y="13"/>
                  </a:moveTo>
                  <a:lnTo>
                    <a:pt x="13" y="0"/>
                  </a:lnTo>
                  <a:lnTo>
                    <a:pt x="40" y="26"/>
                  </a:lnTo>
                  <a:lnTo>
                    <a:pt x="27" y="39"/>
                  </a:lnTo>
                  <a:lnTo>
                    <a:pt x="0" y="13"/>
                  </a:lnTo>
                  <a:moveTo>
                    <a:pt x="0" y="13"/>
                  </a:moveTo>
                  <a:lnTo>
                    <a:pt x="0" y="13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3" tIns="45727" rIns="91453" bIns="4572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삼성긴고딕 Bold" panose="020B0600000101010101" pitchFamily="50" charset="-127"/>
                <a:ea typeface="삼성긴고딕 Bold" panose="020B0600000101010101" pitchFamily="50" charset="-127"/>
              </a:endParaRPr>
            </a:p>
          </p:txBody>
        </p:sp>
        <p:sp>
          <p:nvSpPr>
            <p:cNvPr id="114" name="Rectangle 317">
              <a:extLst>
                <a:ext uri="{FF2B5EF4-FFF2-40B4-BE49-F238E27FC236}">
                  <a16:creationId xmlns:a16="http://schemas.microsoft.com/office/drawing/2014/main" id="{0F26CD71-C36A-4440-9BC9-8C7F6D40A4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9551" y="5284788"/>
              <a:ext cx="58738" cy="301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53" tIns="45727" rIns="91453" bIns="4572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삼성긴고딕 Bold" panose="020B0600000101010101" pitchFamily="50" charset="-127"/>
                <a:ea typeface="삼성긴고딕 Bold" panose="020B0600000101010101" pitchFamily="50" charset="-127"/>
              </a:endParaRPr>
            </a:p>
          </p:txBody>
        </p:sp>
      </p:grpSp>
      <p:cxnSp>
        <p:nvCxnSpPr>
          <p:cNvPr id="133" name="직선 연결선 132">
            <a:extLst>
              <a:ext uri="{FF2B5EF4-FFF2-40B4-BE49-F238E27FC236}">
                <a16:creationId xmlns:a16="http://schemas.microsoft.com/office/drawing/2014/main" id="{065F94D4-792D-4732-90FA-DA1875C3ED9D}"/>
              </a:ext>
            </a:extLst>
          </p:cNvPr>
          <p:cNvCxnSpPr>
            <a:cxnSpLocks/>
          </p:cNvCxnSpPr>
          <p:nvPr/>
        </p:nvCxnSpPr>
        <p:spPr>
          <a:xfrm flipH="1">
            <a:off x="3217484" y="5380510"/>
            <a:ext cx="200808" cy="0"/>
          </a:xfrm>
          <a:prstGeom prst="line">
            <a:avLst/>
          </a:prstGeom>
          <a:ln w="9525">
            <a:solidFill>
              <a:srgbClr val="C8C8C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직선 연결선 133">
            <a:extLst>
              <a:ext uri="{FF2B5EF4-FFF2-40B4-BE49-F238E27FC236}">
                <a16:creationId xmlns:a16="http://schemas.microsoft.com/office/drawing/2014/main" id="{176A34AB-34F6-4CD1-806B-3F73D52B2180}"/>
              </a:ext>
            </a:extLst>
          </p:cNvPr>
          <p:cNvCxnSpPr>
            <a:cxnSpLocks/>
          </p:cNvCxnSpPr>
          <p:nvPr/>
        </p:nvCxnSpPr>
        <p:spPr>
          <a:xfrm flipH="1">
            <a:off x="3217484" y="5908087"/>
            <a:ext cx="200808" cy="0"/>
          </a:xfrm>
          <a:prstGeom prst="line">
            <a:avLst/>
          </a:prstGeom>
          <a:ln w="9525">
            <a:solidFill>
              <a:srgbClr val="C8C8C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5" name="그룹 134">
            <a:extLst>
              <a:ext uri="{FF2B5EF4-FFF2-40B4-BE49-F238E27FC236}">
                <a16:creationId xmlns:a16="http://schemas.microsoft.com/office/drawing/2014/main" id="{50730CAA-1040-45D7-84A8-3343EBF82BFC}"/>
              </a:ext>
            </a:extLst>
          </p:cNvPr>
          <p:cNvGrpSpPr/>
          <p:nvPr/>
        </p:nvGrpSpPr>
        <p:grpSpPr>
          <a:xfrm>
            <a:off x="3626804" y="4925317"/>
            <a:ext cx="1328947" cy="841256"/>
            <a:chOff x="3739362" y="4831922"/>
            <a:chExt cx="1493038" cy="841256"/>
          </a:xfrm>
        </p:grpSpPr>
        <p:sp>
          <p:nvSpPr>
            <p:cNvPr id="136" name="TextBox 135">
              <a:extLst>
                <a:ext uri="{FF2B5EF4-FFF2-40B4-BE49-F238E27FC236}">
                  <a16:creationId xmlns:a16="http://schemas.microsoft.com/office/drawing/2014/main" id="{9DF94B27-DED8-4DC4-9089-F48876EDE82D}"/>
                </a:ext>
              </a:extLst>
            </p:cNvPr>
            <p:cNvSpPr txBox="1"/>
            <p:nvPr/>
          </p:nvSpPr>
          <p:spPr>
            <a:xfrm>
              <a:off x="3850209" y="4831922"/>
              <a:ext cx="1382191" cy="84125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atinLnBrk="0">
                <a:spcAft>
                  <a:spcPts val="400"/>
                </a:spcAft>
                <a:defRPr/>
              </a:pPr>
              <a:r>
                <a:rPr lang="ko-KR" altLang="en-US" sz="1400" kern="0" spc="-40" dirty="0" err="1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srgbClr val="003FBC"/>
                  </a:solidFill>
                  <a:latin typeface="삼성긴고딕 Medium" panose="020B0600000101010101" pitchFamily="50" charset="-127"/>
                  <a:ea typeface="삼성긴고딕 Medium" panose="020B0600000101010101" pitchFamily="50" charset="-127"/>
                  <a:cs typeface="Arial" panose="020B0604020202020204" pitchFamily="34" charset="0"/>
                </a:rPr>
                <a:t>웹기술</a:t>
              </a:r>
              <a:endParaRPr lang="ko-KR" altLang="en-US" sz="1400" kern="0" spc="-4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003FBC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endParaRPr>
            </a:p>
            <a:p>
              <a:pPr latinLnBrk="0">
                <a:spcAft>
                  <a:spcPts val="400"/>
                </a:spcAft>
                <a:defRPr/>
              </a:pPr>
              <a:r>
                <a:rPr lang="ko-KR" altLang="en-US" sz="1400" kern="0" spc="-40" dirty="0" err="1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srgbClr val="003FBC"/>
                  </a:solidFill>
                  <a:latin typeface="삼성긴고딕 Medium" panose="020B0600000101010101" pitchFamily="50" charset="-127"/>
                  <a:ea typeface="삼성긴고딕 Medium" panose="020B0600000101010101" pitchFamily="50" charset="-127"/>
                  <a:cs typeface="Arial" panose="020B0604020202020204" pitchFamily="34" charset="0"/>
                </a:rPr>
                <a:t>웹디자인</a:t>
              </a:r>
              <a:endParaRPr lang="ko-KR" altLang="en-US" sz="1400" kern="0" spc="-4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003FBC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endParaRPr>
            </a:p>
            <a:p>
              <a:pPr latinLnBrk="0">
                <a:spcAft>
                  <a:spcPts val="400"/>
                </a:spcAft>
                <a:defRPr/>
              </a:pPr>
              <a:r>
                <a:rPr lang="ko-KR" altLang="en-US" sz="1400" kern="0" spc="-40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srgbClr val="003FBC"/>
                  </a:solidFill>
                  <a:latin typeface="삼성긴고딕 Medium" panose="020B0600000101010101" pitchFamily="50" charset="-127"/>
                  <a:ea typeface="삼성긴고딕 Medium" panose="020B0600000101010101" pitchFamily="50" charset="-127"/>
                  <a:cs typeface="Arial" panose="020B0604020202020204" pitchFamily="34" charset="0"/>
                </a:rPr>
                <a:t>웹 </a:t>
              </a:r>
              <a:r>
                <a:rPr lang="en-US" altLang="ko-KR" sz="1400" kern="0" spc="-40" dirty="0" err="1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srgbClr val="003FBC"/>
                  </a:solidFill>
                  <a:latin typeface="삼성긴고딕 Medium" panose="020B0600000101010101" pitchFamily="50" charset="-127"/>
                  <a:ea typeface="삼성긴고딕 Medium" panose="020B0600000101010101" pitchFamily="50" charset="-127"/>
                  <a:cs typeface="Arial" panose="020B0604020202020204" pitchFamily="34" charset="0"/>
                </a:rPr>
                <a:t>loT</a:t>
              </a:r>
              <a:endParaRPr lang="ko-KR" altLang="en-US" sz="1400" kern="0" spc="-4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rgbClr val="003FBC"/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137" name="Freeform 33">
              <a:extLst>
                <a:ext uri="{FF2B5EF4-FFF2-40B4-BE49-F238E27FC236}">
                  <a16:creationId xmlns:a16="http://schemas.microsoft.com/office/drawing/2014/main" id="{815869DB-FE71-4682-8287-A0B9853F8D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39362" y="4915892"/>
              <a:ext cx="112832" cy="112828"/>
            </a:xfrm>
            <a:custGeom>
              <a:avLst/>
              <a:gdLst>
                <a:gd name="T0" fmla="*/ 220 w 440"/>
                <a:gd name="T1" fmla="*/ 0 h 441"/>
                <a:gd name="T2" fmla="*/ 0 w 440"/>
                <a:gd name="T3" fmla="*/ 220 h 441"/>
                <a:gd name="T4" fmla="*/ 220 w 440"/>
                <a:gd name="T5" fmla="*/ 441 h 441"/>
                <a:gd name="T6" fmla="*/ 440 w 440"/>
                <a:gd name="T7" fmla="*/ 220 h 441"/>
                <a:gd name="T8" fmla="*/ 220 w 440"/>
                <a:gd name="T9" fmla="*/ 0 h 441"/>
                <a:gd name="T10" fmla="*/ 200 w 440"/>
                <a:gd name="T11" fmla="*/ 330 h 441"/>
                <a:gd name="T12" fmla="*/ 93 w 440"/>
                <a:gd name="T13" fmla="*/ 222 h 441"/>
                <a:gd name="T14" fmla="*/ 120 w 440"/>
                <a:gd name="T15" fmla="*/ 200 h 441"/>
                <a:gd name="T16" fmla="*/ 182 w 440"/>
                <a:gd name="T17" fmla="*/ 248 h 441"/>
                <a:gd name="T18" fmla="*/ 341 w 440"/>
                <a:gd name="T19" fmla="*/ 111 h 441"/>
                <a:gd name="T20" fmla="*/ 347 w 440"/>
                <a:gd name="T21" fmla="*/ 126 h 441"/>
                <a:gd name="T22" fmla="*/ 200 w 440"/>
                <a:gd name="T23" fmla="*/ 33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0" h="441">
                  <a:moveTo>
                    <a:pt x="220" y="0"/>
                  </a:moveTo>
                  <a:cubicBezTo>
                    <a:pt x="98" y="0"/>
                    <a:pt x="0" y="99"/>
                    <a:pt x="0" y="220"/>
                  </a:cubicBezTo>
                  <a:cubicBezTo>
                    <a:pt x="0" y="342"/>
                    <a:pt x="98" y="441"/>
                    <a:pt x="220" y="441"/>
                  </a:cubicBezTo>
                  <a:cubicBezTo>
                    <a:pt x="342" y="441"/>
                    <a:pt x="440" y="342"/>
                    <a:pt x="440" y="220"/>
                  </a:cubicBezTo>
                  <a:cubicBezTo>
                    <a:pt x="440" y="99"/>
                    <a:pt x="342" y="0"/>
                    <a:pt x="220" y="0"/>
                  </a:cubicBezTo>
                  <a:close/>
                  <a:moveTo>
                    <a:pt x="200" y="330"/>
                  </a:moveTo>
                  <a:cubicBezTo>
                    <a:pt x="93" y="222"/>
                    <a:pt x="93" y="222"/>
                    <a:pt x="93" y="222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82" y="248"/>
                    <a:pt x="182" y="248"/>
                    <a:pt x="182" y="248"/>
                  </a:cubicBezTo>
                  <a:cubicBezTo>
                    <a:pt x="207" y="218"/>
                    <a:pt x="263" y="158"/>
                    <a:pt x="341" y="111"/>
                  </a:cubicBezTo>
                  <a:cubicBezTo>
                    <a:pt x="347" y="126"/>
                    <a:pt x="347" y="126"/>
                    <a:pt x="347" y="126"/>
                  </a:cubicBezTo>
                  <a:cubicBezTo>
                    <a:pt x="276" y="191"/>
                    <a:pt x="218" y="283"/>
                    <a:pt x="200" y="330"/>
                  </a:cubicBezTo>
                  <a:close/>
                </a:path>
              </a:pathLst>
            </a:custGeom>
            <a:solidFill>
              <a:srgbClr val="FFA7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EAA000">
                      <a:shade val="50000"/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139" name="Freeform 33">
              <a:extLst>
                <a:ext uri="{FF2B5EF4-FFF2-40B4-BE49-F238E27FC236}">
                  <a16:creationId xmlns:a16="http://schemas.microsoft.com/office/drawing/2014/main" id="{701BEB71-14CC-464A-A2FA-EA4AE384069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39362" y="5187355"/>
              <a:ext cx="112832" cy="112828"/>
            </a:xfrm>
            <a:custGeom>
              <a:avLst/>
              <a:gdLst>
                <a:gd name="T0" fmla="*/ 220 w 440"/>
                <a:gd name="T1" fmla="*/ 0 h 441"/>
                <a:gd name="T2" fmla="*/ 0 w 440"/>
                <a:gd name="T3" fmla="*/ 220 h 441"/>
                <a:gd name="T4" fmla="*/ 220 w 440"/>
                <a:gd name="T5" fmla="*/ 441 h 441"/>
                <a:gd name="T6" fmla="*/ 440 w 440"/>
                <a:gd name="T7" fmla="*/ 220 h 441"/>
                <a:gd name="T8" fmla="*/ 220 w 440"/>
                <a:gd name="T9" fmla="*/ 0 h 441"/>
                <a:gd name="T10" fmla="*/ 200 w 440"/>
                <a:gd name="T11" fmla="*/ 330 h 441"/>
                <a:gd name="T12" fmla="*/ 93 w 440"/>
                <a:gd name="T13" fmla="*/ 222 h 441"/>
                <a:gd name="T14" fmla="*/ 120 w 440"/>
                <a:gd name="T15" fmla="*/ 200 h 441"/>
                <a:gd name="T16" fmla="*/ 182 w 440"/>
                <a:gd name="T17" fmla="*/ 248 h 441"/>
                <a:gd name="T18" fmla="*/ 341 w 440"/>
                <a:gd name="T19" fmla="*/ 111 h 441"/>
                <a:gd name="T20" fmla="*/ 347 w 440"/>
                <a:gd name="T21" fmla="*/ 126 h 441"/>
                <a:gd name="T22" fmla="*/ 200 w 440"/>
                <a:gd name="T23" fmla="*/ 33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0" h="441">
                  <a:moveTo>
                    <a:pt x="220" y="0"/>
                  </a:moveTo>
                  <a:cubicBezTo>
                    <a:pt x="98" y="0"/>
                    <a:pt x="0" y="99"/>
                    <a:pt x="0" y="220"/>
                  </a:cubicBezTo>
                  <a:cubicBezTo>
                    <a:pt x="0" y="342"/>
                    <a:pt x="98" y="441"/>
                    <a:pt x="220" y="441"/>
                  </a:cubicBezTo>
                  <a:cubicBezTo>
                    <a:pt x="342" y="441"/>
                    <a:pt x="440" y="342"/>
                    <a:pt x="440" y="220"/>
                  </a:cubicBezTo>
                  <a:cubicBezTo>
                    <a:pt x="440" y="99"/>
                    <a:pt x="342" y="0"/>
                    <a:pt x="220" y="0"/>
                  </a:cubicBezTo>
                  <a:close/>
                  <a:moveTo>
                    <a:pt x="200" y="330"/>
                  </a:moveTo>
                  <a:cubicBezTo>
                    <a:pt x="93" y="222"/>
                    <a:pt x="93" y="222"/>
                    <a:pt x="93" y="222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82" y="248"/>
                    <a:pt x="182" y="248"/>
                    <a:pt x="182" y="248"/>
                  </a:cubicBezTo>
                  <a:cubicBezTo>
                    <a:pt x="207" y="218"/>
                    <a:pt x="263" y="158"/>
                    <a:pt x="341" y="111"/>
                  </a:cubicBezTo>
                  <a:cubicBezTo>
                    <a:pt x="347" y="126"/>
                    <a:pt x="347" y="126"/>
                    <a:pt x="347" y="126"/>
                  </a:cubicBezTo>
                  <a:cubicBezTo>
                    <a:pt x="276" y="191"/>
                    <a:pt x="218" y="283"/>
                    <a:pt x="200" y="330"/>
                  </a:cubicBezTo>
                  <a:close/>
                </a:path>
              </a:pathLst>
            </a:custGeom>
            <a:solidFill>
              <a:srgbClr val="FFA7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EAA000">
                      <a:shade val="50000"/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141" name="Freeform 33">
              <a:extLst>
                <a:ext uri="{FF2B5EF4-FFF2-40B4-BE49-F238E27FC236}">
                  <a16:creationId xmlns:a16="http://schemas.microsoft.com/office/drawing/2014/main" id="{7DBFBED9-EE4A-4E7D-82FB-ADE8E601F87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39362" y="5449292"/>
              <a:ext cx="112832" cy="112828"/>
            </a:xfrm>
            <a:custGeom>
              <a:avLst/>
              <a:gdLst>
                <a:gd name="T0" fmla="*/ 220 w 440"/>
                <a:gd name="T1" fmla="*/ 0 h 441"/>
                <a:gd name="T2" fmla="*/ 0 w 440"/>
                <a:gd name="T3" fmla="*/ 220 h 441"/>
                <a:gd name="T4" fmla="*/ 220 w 440"/>
                <a:gd name="T5" fmla="*/ 441 h 441"/>
                <a:gd name="T6" fmla="*/ 440 w 440"/>
                <a:gd name="T7" fmla="*/ 220 h 441"/>
                <a:gd name="T8" fmla="*/ 220 w 440"/>
                <a:gd name="T9" fmla="*/ 0 h 441"/>
                <a:gd name="T10" fmla="*/ 200 w 440"/>
                <a:gd name="T11" fmla="*/ 330 h 441"/>
                <a:gd name="T12" fmla="*/ 93 w 440"/>
                <a:gd name="T13" fmla="*/ 222 h 441"/>
                <a:gd name="T14" fmla="*/ 120 w 440"/>
                <a:gd name="T15" fmla="*/ 200 h 441"/>
                <a:gd name="T16" fmla="*/ 182 w 440"/>
                <a:gd name="T17" fmla="*/ 248 h 441"/>
                <a:gd name="T18" fmla="*/ 341 w 440"/>
                <a:gd name="T19" fmla="*/ 111 h 441"/>
                <a:gd name="T20" fmla="*/ 347 w 440"/>
                <a:gd name="T21" fmla="*/ 126 h 441"/>
                <a:gd name="T22" fmla="*/ 200 w 440"/>
                <a:gd name="T23" fmla="*/ 33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0" h="441">
                  <a:moveTo>
                    <a:pt x="220" y="0"/>
                  </a:moveTo>
                  <a:cubicBezTo>
                    <a:pt x="98" y="0"/>
                    <a:pt x="0" y="99"/>
                    <a:pt x="0" y="220"/>
                  </a:cubicBezTo>
                  <a:cubicBezTo>
                    <a:pt x="0" y="342"/>
                    <a:pt x="98" y="441"/>
                    <a:pt x="220" y="441"/>
                  </a:cubicBezTo>
                  <a:cubicBezTo>
                    <a:pt x="342" y="441"/>
                    <a:pt x="440" y="342"/>
                    <a:pt x="440" y="220"/>
                  </a:cubicBezTo>
                  <a:cubicBezTo>
                    <a:pt x="440" y="99"/>
                    <a:pt x="342" y="0"/>
                    <a:pt x="220" y="0"/>
                  </a:cubicBezTo>
                  <a:close/>
                  <a:moveTo>
                    <a:pt x="200" y="330"/>
                  </a:moveTo>
                  <a:cubicBezTo>
                    <a:pt x="93" y="222"/>
                    <a:pt x="93" y="222"/>
                    <a:pt x="93" y="222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82" y="248"/>
                    <a:pt x="182" y="248"/>
                    <a:pt x="182" y="248"/>
                  </a:cubicBezTo>
                  <a:cubicBezTo>
                    <a:pt x="207" y="218"/>
                    <a:pt x="263" y="158"/>
                    <a:pt x="341" y="111"/>
                  </a:cubicBezTo>
                  <a:cubicBezTo>
                    <a:pt x="347" y="126"/>
                    <a:pt x="347" y="126"/>
                    <a:pt x="347" y="126"/>
                  </a:cubicBezTo>
                  <a:cubicBezTo>
                    <a:pt x="276" y="191"/>
                    <a:pt x="218" y="283"/>
                    <a:pt x="200" y="330"/>
                  </a:cubicBezTo>
                  <a:close/>
                </a:path>
              </a:pathLst>
            </a:custGeom>
            <a:solidFill>
              <a:srgbClr val="FFA7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EAA000">
                      <a:shade val="50000"/>
                      <a:alpha val="0"/>
                    </a:srgbClr>
                  </a:solidFill>
                </a:ln>
              </a:endParaRPr>
            </a:p>
          </p:txBody>
        </p:sp>
      </p:grpSp>
      <p:grpSp>
        <p:nvGrpSpPr>
          <p:cNvPr id="142" name="그룹 141">
            <a:extLst>
              <a:ext uri="{FF2B5EF4-FFF2-40B4-BE49-F238E27FC236}">
                <a16:creationId xmlns:a16="http://schemas.microsoft.com/office/drawing/2014/main" id="{C06E0953-3F03-416D-A30D-EB19BCD24DC9}"/>
              </a:ext>
            </a:extLst>
          </p:cNvPr>
          <p:cNvGrpSpPr/>
          <p:nvPr/>
        </p:nvGrpSpPr>
        <p:grpSpPr>
          <a:xfrm>
            <a:off x="9090419" y="4924895"/>
            <a:ext cx="942422" cy="841256"/>
            <a:chOff x="8904312" y="4831922"/>
            <a:chExt cx="942422" cy="841256"/>
          </a:xfrm>
        </p:grpSpPr>
        <p:sp>
          <p:nvSpPr>
            <p:cNvPr id="143" name="TextBox 142">
              <a:extLst>
                <a:ext uri="{FF2B5EF4-FFF2-40B4-BE49-F238E27FC236}">
                  <a16:creationId xmlns:a16="http://schemas.microsoft.com/office/drawing/2014/main" id="{19FE8369-8FEB-4722-80C1-FA0A804FD209}"/>
                </a:ext>
              </a:extLst>
            </p:cNvPr>
            <p:cNvSpPr txBox="1"/>
            <p:nvPr/>
          </p:nvSpPr>
          <p:spPr>
            <a:xfrm>
              <a:off x="9015160" y="4831922"/>
              <a:ext cx="831574" cy="84125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atinLnBrk="0">
                <a:spcAft>
                  <a:spcPts val="400"/>
                </a:spcAft>
                <a:defRPr/>
              </a:pPr>
              <a:r>
                <a:rPr lang="ko-KR" altLang="en-US" sz="1400" kern="0" spc="-40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srgbClr val="003FBC"/>
                  </a:solidFill>
                  <a:latin typeface="삼성긴고딕 Medium" panose="020B0600000101010101" pitchFamily="50" charset="-127"/>
                  <a:ea typeface="삼성긴고딕 Medium" panose="020B0600000101010101" pitchFamily="50" charset="-127"/>
                  <a:cs typeface="Arial" panose="020B0604020202020204" pitchFamily="34" charset="0"/>
                </a:rPr>
                <a:t>자유주제</a:t>
              </a:r>
            </a:p>
            <a:p>
              <a:pPr latinLnBrk="0">
                <a:spcAft>
                  <a:spcPts val="400"/>
                </a:spcAft>
                <a:defRPr/>
              </a:pPr>
              <a:r>
                <a:rPr lang="ko-KR" altLang="en-US" sz="1400" kern="0" spc="-40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srgbClr val="003FBC"/>
                  </a:solidFill>
                  <a:latin typeface="삼성긴고딕 Medium" panose="020B0600000101010101" pitchFamily="50" charset="-127"/>
                  <a:ea typeface="삼성긴고딕 Medium" panose="020B0600000101010101" pitchFamily="50" charset="-127"/>
                  <a:cs typeface="Arial" panose="020B0604020202020204" pitchFamily="34" charset="0"/>
                </a:rPr>
                <a:t>기업연계 </a:t>
              </a:r>
            </a:p>
            <a:p>
              <a:pPr latinLnBrk="0">
                <a:spcAft>
                  <a:spcPts val="400"/>
                </a:spcAft>
                <a:defRPr/>
              </a:pPr>
              <a:r>
                <a:rPr lang="ko-KR" altLang="en-US" sz="1400" kern="0" spc="-40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srgbClr val="003FBC"/>
                  </a:solidFill>
                  <a:latin typeface="삼성긴고딕 Medium" panose="020B0600000101010101" pitchFamily="50" charset="-127"/>
                  <a:ea typeface="삼성긴고딕 Medium" panose="020B0600000101010101" pitchFamily="50" charset="-127"/>
                  <a:cs typeface="Arial" panose="020B0604020202020204" pitchFamily="34" charset="0"/>
                </a:rPr>
                <a:t>오픈소스</a:t>
              </a:r>
            </a:p>
          </p:txBody>
        </p:sp>
        <p:sp>
          <p:nvSpPr>
            <p:cNvPr id="144" name="Freeform 33">
              <a:extLst>
                <a:ext uri="{FF2B5EF4-FFF2-40B4-BE49-F238E27FC236}">
                  <a16:creationId xmlns:a16="http://schemas.microsoft.com/office/drawing/2014/main" id="{01F7C182-988D-4EA4-AA20-56B948E9A47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04312" y="4915892"/>
              <a:ext cx="112832" cy="112828"/>
            </a:xfrm>
            <a:custGeom>
              <a:avLst/>
              <a:gdLst>
                <a:gd name="T0" fmla="*/ 220 w 440"/>
                <a:gd name="T1" fmla="*/ 0 h 441"/>
                <a:gd name="T2" fmla="*/ 0 w 440"/>
                <a:gd name="T3" fmla="*/ 220 h 441"/>
                <a:gd name="T4" fmla="*/ 220 w 440"/>
                <a:gd name="T5" fmla="*/ 441 h 441"/>
                <a:gd name="T6" fmla="*/ 440 w 440"/>
                <a:gd name="T7" fmla="*/ 220 h 441"/>
                <a:gd name="T8" fmla="*/ 220 w 440"/>
                <a:gd name="T9" fmla="*/ 0 h 441"/>
                <a:gd name="T10" fmla="*/ 200 w 440"/>
                <a:gd name="T11" fmla="*/ 330 h 441"/>
                <a:gd name="T12" fmla="*/ 93 w 440"/>
                <a:gd name="T13" fmla="*/ 222 h 441"/>
                <a:gd name="T14" fmla="*/ 120 w 440"/>
                <a:gd name="T15" fmla="*/ 200 h 441"/>
                <a:gd name="T16" fmla="*/ 182 w 440"/>
                <a:gd name="T17" fmla="*/ 248 h 441"/>
                <a:gd name="T18" fmla="*/ 341 w 440"/>
                <a:gd name="T19" fmla="*/ 111 h 441"/>
                <a:gd name="T20" fmla="*/ 347 w 440"/>
                <a:gd name="T21" fmla="*/ 126 h 441"/>
                <a:gd name="T22" fmla="*/ 200 w 440"/>
                <a:gd name="T23" fmla="*/ 33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0" h="441">
                  <a:moveTo>
                    <a:pt x="220" y="0"/>
                  </a:moveTo>
                  <a:cubicBezTo>
                    <a:pt x="98" y="0"/>
                    <a:pt x="0" y="99"/>
                    <a:pt x="0" y="220"/>
                  </a:cubicBezTo>
                  <a:cubicBezTo>
                    <a:pt x="0" y="342"/>
                    <a:pt x="98" y="441"/>
                    <a:pt x="220" y="441"/>
                  </a:cubicBezTo>
                  <a:cubicBezTo>
                    <a:pt x="342" y="441"/>
                    <a:pt x="440" y="342"/>
                    <a:pt x="440" y="220"/>
                  </a:cubicBezTo>
                  <a:cubicBezTo>
                    <a:pt x="440" y="99"/>
                    <a:pt x="342" y="0"/>
                    <a:pt x="220" y="0"/>
                  </a:cubicBezTo>
                  <a:close/>
                  <a:moveTo>
                    <a:pt x="200" y="330"/>
                  </a:moveTo>
                  <a:cubicBezTo>
                    <a:pt x="93" y="222"/>
                    <a:pt x="93" y="222"/>
                    <a:pt x="93" y="222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82" y="248"/>
                    <a:pt x="182" y="248"/>
                    <a:pt x="182" y="248"/>
                  </a:cubicBezTo>
                  <a:cubicBezTo>
                    <a:pt x="207" y="218"/>
                    <a:pt x="263" y="158"/>
                    <a:pt x="341" y="111"/>
                  </a:cubicBezTo>
                  <a:cubicBezTo>
                    <a:pt x="347" y="126"/>
                    <a:pt x="347" y="126"/>
                    <a:pt x="347" y="126"/>
                  </a:cubicBezTo>
                  <a:cubicBezTo>
                    <a:pt x="276" y="191"/>
                    <a:pt x="218" y="283"/>
                    <a:pt x="200" y="330"/>
                  </a:cubicBezTo>
                  <a:close/>
                </a:path>
              </a:pathLst>
            </a:custGeom>
            <a:solidFill>
              <a:srgbClr val="FFA7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EAA000">
                      <a:shade val="50000"/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145" name="Freeform 33">
              <a:extLst>
                <a:ext uri="{FF2B5EF4-FFF2-40B4-BE49-F238E27FC236}">
                  <a16:creationId xmlns:a16="http://schemas.microsoft.com/office/drawing/2014/main" id="{6EA97F86-163A-40C6-87CB-D3EF215335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04312" y="5187355"/>
              <a:ext cx="112832" cy="112828"/>
            </a:xfrm>
            <a:custGeom>
              <a:avLst/>
              <a:gdLst>
                <a:gd name="T0" fmla="*/ 220 w 440"/>
                <a:gd name="T1" fmla="*/ 0 h 441"/>
                <a:gd name="T2" fmla="*/ 0 w 440"/>
                <a:gd name="T3" fmla="*/ 220 h 441"/>
                <a:gd name="T4" fmla="*/ 220 w 440"/>
                <a:gd name="T5" fmla="*/ 441 h 441"/>
                <a:gd name="T6" fmla="*/ 440 w 440"/>
                <a:gd name="T7" fmla="*/ 220 h 441"/>
                <a:gd name="T8" fmla="*/ 220 w 440"/>
                <a:gd name="T9" fmla="*/ 0 h 441"/>
                <a:gd name="T10" fmla="*/ 200 w 440"/>
                <a:gd name="T11" fmla="*/ 330 h 441"/>
                <a:gd name="T12" fmla="*/ 93 w 440"/>
                <a:gd name="T13" fmla="*/ 222 h 441"/>
                <a:gd name="T14" fmla="*/ 120 w 440"/>
                <a:gd name="T15" fmla="*/ 200 h 441"/>
                <a:gd name="T16" fmla="*/ 182 w 440"/>
                <a:gd name="T17" fmla="*/ 248 h 441"/>
                <a:gd name="T18" fmla="*/ 341 w 440"/>
                <a:gd name="T19" fmla="*/ 111 h 441"/>
                <a:gd name="T20" fmla="*/ 347 w 440"/>
                <a:gd name="T21" fmla="*/ 126 h 441"/>
                <a:gd name="T22" fmla="*/ 200 w 440"/>
                <a:gd name="T23" fmla="*/ 33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0" h="441">
                  <a:moveTo>
                    <a:pt x="220" y="0"/>
                  </a:moveTo>
                  <a:cubicBezTo>
                    <a:pt x="98" y="0"/>
                    <a:pt x="0" y="99"/>
                    <a:pt x="0" y="220"/>
                  </a:cubicBezTo>
                  <a:cubicBezTo>
                    <a:pt x="0" y="342"/>
                    <a:pt x="98" y="441"/>
                    <a:pt x="220" y="441"/>
                  </a:cubicBezTo>
                  <a:cubicBezTo>
                    <a:pt x="342" y="441"/>
                    <a:pt x="440" y="342"/>
                    <a:pt x="440" y="220"/>
                  </a:cubicBezTo>
                  <a:cubicBezTo>
                    <a:pt x="440" y="99"/>
                    <a:pt x="342" y="0"/>
                    <a:pt x="220" y="0"/>
                  </a:cubicBezTo>
                  <a:close/>
                  <a:moveTo>
                    <a:pt x="200" y="330"/>
                  </a:moveTo>
                  <a:cubicBezTo>
                    <a:pt x="93" y="222"/>
                    <a:pt x="93" y="222"/>
                    <a:pt x="93" y="222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82" y="248"/>
                    <a:pt x="182" y="248"/>
                    <a:pt x="182" y="248"/>
                  </a:cubicBezTo>
                  <a:cubicBezTo>
                    <a:pt x="207" y="218"/>
                    <a:pt x="263" y="158"/>
                    <a:pt x="341" y="111"/>
                  </a:cubicBezTo>
                  <a:cubicBezTo>
                    <a:pt x="347" y="126"/>
                    <a:pt x="347" y="126"/>
                    <a:pt x="347" y="126"/>
                  </a:cubicBezTo>
                  <a:cubicBezTo>
                    <a:pt x="276" y="191"/>
                    <a:pt x="218" y="283"/>
                    <a:pt x="200" y="330"/>
                  </a:cubicBezTo>
                  <a:close/>
                </a:path>
              </a:pathLst>
            </a:custGeom>
            <a:solidFill>
              <a:srgbClr val="FFA7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EAA000">
                      <a:shade val="50000"/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146" name="Freeform 33">
              <a:extLst>
                <a:ext uri="{FF2B5EF4-FFF2-40B4-BE49-F238E27FC236}">
                  <a16:creationId xmlns:a16="http://schemas.microsoft.com/office/drawing/2014/main" id="{0CF711D3-EB12-47F4-9AA0-E98EFF5F640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04312" y="5449292"/>
              <a:ext cx="112832" cy="112828"/>
            </a:xfrm>
            <a:custGeom>
              <a:avLst/>
              <a:gdLst>
                <a:gd name="T0" fmla="*/ 220 w 440"/>
                <a:gd name="T1" fmla="*/ 0 h 441"/>
                <a:gd name="T2" fmla="*/ 0 w 440"/>
                <a:gd name="T3" fmla="*/ 220 h 441"/>
                <a:gd name="T4" fmla="*/ 220 w 440"/>
                <a:gd name="T5" fmla="*/ 441 h 441"/>
                <a:gd name="T6" fmla="*/ 440 w 440"/>
                <a:gd name="T7" fmla="*/ 220 h 441"/>
                <a:gd name="T8" fmla="*/ 220 w 440"/>
                <a:gd name="T9" fmla="*/ 0 h 441"/>
                <a:gd name="T10" fmla="*/ 200 w 440"/>
                <a:gd name="T11" fmla="*/ 330 h 441"/>
                <a:gd name="T12" fmla="*/ 93 w 440"/>
                <a:gd name="T13" fmla="*/ 222 h 441"/>
                <a:gd name="T14" fmla="*/ 120 w 440"/>
                <a:gd name="T15" fmla="*/ 200 h 441"/>
                <a:gd name="T16" fmla="*/ 182 w 440"/>
                <a:gd name="T17" fmla="*/ 248 h 441"/>
                <a:gd name="T18" fmla="*/ 341 w 440"/>
                <a:gd name="T19" fmla="*/ 111 h 441"/>
                <a:gd name="T20" fmla="*/ 347 w 440"/>
                <a:gd name="T21" fmla="*/ 126 h 441"/>
                <a:gd name="T22" fmla="*/ 200 w 440"/>
                <a:gd name="T23" fmla="*/ 33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0" h="441">
                  <a:moveTo>
                    <a:pt x="220" y="0"/>
                  </a:moveTo>
                  <a:cubicBezTo>
                    <a:pt x="98" y="0"/>
                    <a:pt x="0" y="99"/>
                    <a:pt x="0" y="220"/>
                  </a:cubicBezTo>
                  <a:cubicBezTo>
                    <a:pt x="0" y="342"/>
                    <a:pt x="98" y="441"/>
                    <a:pt x="220" y="441"/>
                  </a:cubicBezTo>
                  <a:cubicBezTo>
                    <a:pt x="342" y="441"/>
                    <a:pt x="440" y="342"/>
                    <a:pt x="440" y="220"/>
                  </a:cubicBezTo>
                  <a:cubicBezTo>
                    <a:pt x="440" y="99"/>
                    <a:pt x="342" y="0"/>
                    <a:pt x="220" y="0"/>
                  </a:cubicBezTo>
                  <a:close/>
                  <a:moveTo>
                    <a:pt x="200" y="330"/>
                  </a:moveTo>
                  <a:cubicBezTo>
                    <a:pt x="93" y="222"/>
                    <a:pt x="93" y="222"/>
                    <a:pt x="93" y="222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82" y="248"/>
                    <a:pt x="182" y="248"/>
                    <a:pt x="182" y="248"/>
                  </a:cubicBezTo>
                  <a:cubicBezTo>
                    <a:pt x="207" y="218"/>
                    <a:pt x="263" y="158"/>
                    <a:pt x="341" y="111"/>
                  </a:cubicBezTo>
                  <a:cubicBezTo>
                    <a:pt x="347" y="126"/>
                    <a:pt x="347" y="126"/>
                    <a:pt x="347" y="126"/>
                  </a:cubicBezTo>
                  <a:cubicBezTo>
                    <a:pt x="276" y="191"/>
                    <a:pt x="218" y="283"/>
                    <a:pt x="200" y="330"/>
                  </a:cubicBezTo>
                  <a:close/>
                </a:path>
              </a:pathLst>
            </a:custGeom>
            <a:solidFill>
              <a:srgbClr val="FFA7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EAA000">
                      <a:shade val="50000"/>
                      <a:alpha val="0"/>
                    </a:srgbClr>
                  </a:solidFill>
                </a:ln>
              </a:endParaRPr>
            </a:p>
          </p:txBody>
        </p:sp>
      </p:grpSp>
      <p:grpSp>
        <p:nvGrpSpPr>
          <p:cNvPr id="147" name="그룹 146">
            <a:extLst>
              <a:ext uri="{FF2B5EF4-FFF2-40B4-BE49-F238E27FC236}">
                <a16:creationId xmlns:a16="http://schemas.microsoft.com/office/drawing/2014/main" id="{661F970C-D570-4674-A4B8-96438EFA9633}"/>
              </a:ext>
            </a:extLst>
          </p:cNvPr>
          <p:cNvGrpSpPr/>
          <p:nvPr/>
        </p:nvGrpSpPr>
        <p:grpSpPr>
          <a:xfrm>
            <a:off x="6829508" y="4904931"/>
            <a:ext cx="1111250" cy="1107996"/>
            <a:chOff x="6229350" y="4831922"/>
            <a:chExt cx="1111250" cy="1107996"/>
          </a:xfrm>
        </p:grpSpPr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2AA4EBEC-EC98-40B1-BF36-E8BC0EE2BF2A}"/>
                </a:ext>
              </a:extLst>
            </p:cNvPr>
            <p:cNvSpPr txBox="1"/>
            <p:nvPr/>
          </p:nvSpPr>
          <p:spPr>
            <a:xfrm>
              <a:off x="6340197" y="4831922"/>
              <a:ext cx="1000403" cy="11079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atinLnBrk="0">
                <a:spcAft>
                  <a:spcPts val="400"/>
                </a:spcAft>
                <a:defRPr/>
              </a:pPr>
              <a:r>
                <a:rPr lang="ko-KR" altLang="en-US" sz="1400" kern="0" spc="-40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srgbClr val="003FBC"/>
                  </a:solidFill>
                  <a:latin typeface="삼성긴고딕 Medium" panose="020B0600000101010101" pitchFamily="50" charset="-127"/>
                  <a:ea typeface="삼성긴고딕 Medium" panose="020B0600000101010101" pitchFamily="50" charset="-127"/>
                  <a:cs typeface="Arial" panose="020B0604020202020204" pitchFamily="34" charset="0"/>
                </a:rPr>
                <a:t>인공지능</a:t>
              </a:r>
            </a:p>
            <a:p>
              <a:pPr latinLnBrk="0">
                <a:spcAft>
                  <a:spcPts val="400"/>
                </a:spcAft>
                <a:defRPr/>
              </a:pPr>
              <a:r>
                <a:rPr lang="ko-KR" altLang="en-US" sz="1400" kern="0" spc="-40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srgbClr val="003FBC"/>
                  </a:solidFill>
                  <a:latin typeface="삼성긴고딕 Medium" panose="020B0600000101010101" pitchFamily="50" charset="-127"/>
                  <a:ea typeface="삼성긴고딕 Medium" panose="020B0600000101010101" pitchFamily="50" charset="-127"/>
                  <a:cs typeface="Arial" panose="020B0604020202020204" pitchFamily="34" charset="0"/>
                </a:rPr>
                <a:t>빅데이터</a:t>
              </a:r>
            </a:p>
            <a:p>
              <a:pPr latinLnBrk="0">
                <a:spcAft>
                  <a:spcPts val="400"/>
                </a:spcAft>
                <a:defRPr/>
              </a:pPr>
              <a:r>
                <a:rPr lang="ko-KR" altLang="en-US" sz="1400" kern="0" spc="-40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srgbClr val="003FBC"/>
                  </a:solidFill>
                  <a:latin typeface="삼성긴고딕 Medium" panose="020B0600000101010101" pitchFamily="50" charset="-127"/>
                  <a:ea typeface="삼성긴고딕 Medium" panose="020B0600000101010101" pitchFamily="50" charset="-127"/>
                  <a:cs typeface="Arial" panose="020B0604020202020204" pitchFamily="34" charset="0"/>
                </a:rPr>
                <a:t>블록체인</a:t>
              </a:r>
            </a:p>
            <a:p>
              <a:pPr latinLnBrk="0">
                <a:spcAft>
                  <a:spcPts val="400"/>
                </a:spcAft>
                <a:defRPr/>
              </a:pPr>
              <a:r>
                <a:rPr lang="en-US" altLang="ko-KR" sz="1400" kern="0" spc="-40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srgbClr val="003FBC"/>
                  </a:solidFill>
                  <a:latin typeface="삼성긴고딕 Medium" panose="020B0600000101010101" pitchFamily="50" charset="-127"/>
                  <a:ea typeface="삼성긴고딕 Medium" panose="020B0600000101010101" pitchFamily="50" charset="-127"/>
                  <a:cs typeface="Arial" panose="020B0604020202020204" pitchFamily="34" charset="0"/>
                </a:rPr>
                <a:t>IoT</a:t>
              </a:r>
              <a:r>
                <a:rPr lang="ko-KR" altLang="en-US" sz="1400" kern="0" spc="-40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srgbClr val="003FBC"/>
                  </a:solidFill>
                  <a:latin typeface="삼성긴고딕 Medium" panose="020B0600000101010101" pitchFamily="50" charset="-127"/>
                  <a:ea typeface="삼성긴고딕 Medium" panose="020B0600000101010101" pitchFamily="50" charset="-127"/>
                  <a:cs typeface="Arial" panose="020B0604020202020204" pitchFamily="34" charset="0"/>
                </a:rPr>
                <a:t>제어</a:t>
              </a:r>
            </a:p>
          </p:txBody>
        </p:sp>
        <p:sp>
          <p:nvSpPr>
            <p:cNvPr id="149" name="Freeform 33">
              <a:extLst>
                <a:ext uri="{FF2B5EF4-FFF2-40B4-BE49-F238E27FC236}">
                  <a16:creationId xmlns:a16="http://schemas.microsoft.com/office/drawing/2014/main" id="{00F58341-408F-4095-A566-5FFC6B83840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29350" y="4915892"/>
              <a:ext cx="112832" cy="112828"/>
            </a:xfrm>
            <a:custGeom>
              <a:avLst/>
              <a:gdLst>
                <a:gd name="T0" fmla="*/ 220 w 440"/>
                <a:gd name="T1" fmla="*/ 0 h 441"/>
                <a:gd name="T2" fmla="*/ 0 w 440"/>
                <a:gd name="T3" fmla="*/ 220 h 441"/>
                <a:gd name="T4" fmla="*/ 220 w 440"/>
                <a:gd name="T5" fmla="*/ 441 h 441"/>
                <a:gd name="T6" fmla="*/ 440 w 440"/>
                <a:gd name="T7" fmla="*/ 220 h 441"/>
                <a:gd name="T8" fmla="*/ 220 w 440"/>
                <a:gd name="T9" fmla="*/ 0 h 441"/>
                <a:gd name="T10" fmla="*/ 200 w 440"/>
                <a:gd name="T11" fmla="*/ 330 h 441"/>
                <a:gd name="T12" fmla="*/ 93 w 440"/>
                <a:gd name="T13" fmla="*/ 222 h 441"/>
                <a:gd name="T14" fmla="*/ 120 w 440"/>
                <a:gd name="T15" fmla="*/ 200 h 441"/>
                <a:gd name="T16" fmla="*/ 182 w 440"/>
                <a:gd name="T17" fmla="*/ 248 h 441"/>
                <a:gd name="T18" fmla="*/ 341 w 440"/>
                <a:gd name="T19" fmla="*/ 111 h 441"/>
                <a:gd name="T20" fmla="*/ 347 w 440"/>
                <a:gd name="T21" fmla="*/ 126 h 441"/>
                <a:gd name="T22" fmla="*/ 200 w 440"/>
                <a:gd name="T23" fmla="*/ 33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0" h="441">
                  <a:moveTo>
                    <a:pt x="220" y="0"/>
                  </a:moveTo>
                  <a:cubicBezTo>
                    <a:pt x="98" y="0"/>
                    <a:pt x="0" y="99"/>
                    <a:pt x="0" y="220"/>
                  </a:cubicBezTo>
                  <a:cubicBezTo>
                    <a:pt x="0" y="342"/>
                    <a:pt x="98" y="441"/>
                    <a:pt x="220" y="441"/>
                  </a:cubicBezTo>
                  <a:cubicBezTo>
                    <a:pt x="342" y="441"/>
                    <a:pt x="440" y="342"/>
                    <a:pt x="440" y="220"/>
                  </a:cubicBezTo>
                  <a:cubicBezTo>
                    <a:pt x="440" y="99"/>
                    <a:pt x="342" y="0"/>
                    <a:pt x="220" y="0"/>
                  </a:cubicBezTo>
                  <a:close/>
                  <a:moveTo>
                    <a:pt x="200" y="330"/>
                  </a:moveTo>
                  <a:cubicBezTo>
                    <a:pt x="93" y="222"/>
                    <a:pt x="93" y="222"/>
                    <a:pt x="93" y="222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82" y="248"/>
                    <a:pt x="182" y="248"/>
                    <a:pt x="182" y="248"/>
                  </a:cubicBezTo>
                  <a:cubicBezTo>
                    <a:pt x="207" y="218"/>
                    <a:pt x="263" y="158"/>
                    <a:pt x="341" y="111"/>
                  </a:cubicBezTo>
                  <a:cubicBezTo>
                    <a:pt x="347" y="126"/>
                    <a:pt x="347" y="126"/>
                    <a:pt x="347" y="126"/>
                  </a:cubicBezTo>
                  <a:cubicBezTo>
                    <a:pt x="276" y="191"/>
                    <a:pt x="218" y="283"/>
                    <a:pt x="200" y="330"/>
                  </a:cubicBezTo>
                  <a:close/>
                </a:path>
              </a:pathLst>
            </a:custGeom>
            <a:solidFill>
              <a:srgbClr val="FFA7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EAA000">
                      <a:shade val="50000"/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150" name="Freeform 33">
              <a:extLst>
                <a:ext uri="{FF2B5EF4-FFF2-40B4-BE49-F238E27FC236}">
                  <a16:creationId xmlns:a16="http://schemas.microsoft.com/office/drawing/2014/main" id="{895D9B79-6D1B-41CA-A26F-2C9AA9832D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29350" y="5187355"/>
              <a:ext cx="112832" cy="112828"/>
            </a:xfrm>
            <a:custGeom>
              <a:avLst/>
              <a:gdLst>
                <a:gd name="T0" fmla="*/ 220 w 440"/>
                <a:gd name="T1" fmla="*/ 0 h 441"/>
                <a:gd name="T2" fmla="*/ 0 w 440"/>
                <a:gd name="T3" fmla="*/ 220 h 441"/>
                <a:gd name="T4" fmla="*/ 220 w 440"/>
                <a:gd name="T5" fmla="*/ 441 h 441"/>
                <a:gd name="T6" fmla="*/ 440 w 440"/>
                <a:gd name="T7" fmla="*/ 220 h 441"/>
                <a:gd name="T8" fmla="*/ 220 w 440"/>
                <a:gd name="T9" fmla="*/ 0 h 441"/>
                <a:gd name="T10" fmla="*/ 200 w 440"/>
                <a:gd name="T11" fmla="*/ 330 h 441"/>
                <a:gd name="T12" fmla="*/ 93 w 440"/>
                <a:gd name="T13" fmla="*/ 222 h 441"/>
                <a:gd name="T14" fmla="*/ 120 w 440"/>
                <a:gd name="T15" fmla="*/ 200 h 441"/>
                <a:gd name="T16" fmla="*/ 182 w 440"/>
                <a:gd name="T17" fmla="*/ 248 h 441"/>
                <a:gd name="T18" fmla="*/ 341 w 440"/>
                <a:gd name="T19" fmla="*/ 111 h 441"/>
                <a:gd name="T20" fmla="*/ 347 w 440"/>
                <a:gd name="T21" fmla="*/ 126 h 441"/>
                <a:gd name="T22" fmla="*/ 200 w 440"/>
                <a:gd name="T23" fmla="*/ 33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0" h="441">
                  <a:moveTo>
                    <a:pt x="220" y="0"/>
                  </a:moveTo>
                  <a:cubicBezTo>
                    <a:pt x="98" y="0"/>
                    <a:pt x="0" y="99"/>
                    <a:pt x="0" y="220"/>
                  </a:cubicBezTo>
                  <a:cubicBezTo>
                    <a:pt x="0" y="342"/>
                    <a:pt x="98" y="441"/>
                    <a:pt x="220" y="441"/>
                  </a:cubicBezTo>
                  <a:cubicBezTo>
                    <a:pt x="342" y="441"/>
                    <a:pt x="440" y="342"/>
                    <a:pt x="440" y="220"/>
                  </a:cubicBezTo>
                  <a:cubicBezTo>
                    <a:pt x="440" y="99"/>
                    <a:pt x="342" y="0"/>
                    <a:pt x="220" y="0"/>
                  </a:cubicBezTo>
                  <a:close/>
                  <a:moveTo>
                    <a:pt x="200" y="330"/>
                  </a:moveTo>
                  <a:cubicBezTo>
                    <a:pt x="93" y="222"/>
                    <a:pt x="93" y="222"/>
                    <a:pt x="93" y="222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82" y="248"/>
                    <a:pt x="182" y="248"/>
                    <a:pt x="182" y="248"/>
                  </a:cubicBezTo>
                  <a:cubicBezTo>
                    <a:pt x="207" y="218"/>
                    <a:pt x="263" y="158"/>
                    <a:pt x="341" y="111"/>
                  </a:cubicBezTo>
                  <a:cubicBezTo>
                    <a:pt x="347" y="126"/>
                    <a:pt x="347" y="126"/>
                    <a:pt x="347" y="126"/>
                  </a:cubicBezTo>
                  <a:cubicBezTo>
                    <a:pt x="276" y="191"/>
                    <a:pt x="218" y="283"/>
                    <a:pt x="200" y="330"/>
                  </a:cubicBezTo>
                  <a:close/>
                </a:path>
              </a:pathLst>
            </a:custGeom>
            <a:solidFill>
              <a:srgbClr val="FFA7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EAA000">
                      <a:shade val="50000"/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151" name="Freeform 33">
              <a:extLst>
                <a:ext uri="{FF2B5EF4-FFF2-40B4-BE49-F238E27FC236}">
                  <a16:creationId xmlns:a16="http://schemas.microsoft.com/office/drawing/2014/main" id="{329D8A7C-CED6-4DD9-8FCC-3F80FFD6F1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29350" y="5449292"/>
              <a:ext cx="112832" cy="112828"/>
            </a:xfrm>
            <a:custGeom>
              <a:avLst/>
              <a:gdLst>
                <a:gd name="T0" fmla="*/ 220 w 440"/>
                <a:gd name="T1" fmla="*/ 0 h 441"/>
                <a:gd name="T2" fmla="*/ 0 w 440"/>
                <a:gd name="T3" fmla="*/ 220 h 441"/>
                <a:gd name="T4" fmla="*/ 220 w 440"/>
                <a:gd name="T5" fmla="*/ 441 h 441"/>
                <a:gd name="T6" fmla="*/ 440 w 440"/>
                <a:gd name="T7" fmla="*/ 220 h 441"/>
                <a:gd name="T8" fmla="*/ 220 w 440"/>
                <a:gd name="T9" fmla="*/ 0 h 441"/>
                <a:gd name="T10" fmla="*/ 200 w 440"/>
                <a:gd name="T11" fmla="*/ 330 h 441"/>
                <a:gd name="T12" fmla="*/ 93 w 440"/>
                <a:gd name="T13" fmla="*/ 222 h 441"/>
                <a:gd name="T14" fmla="*/ 120 w 440"/>
                <a:gd name="T15" fmla="*/ 200 h 441"/>
                <a:gd name="T16" fmla="*/ 182 w 440"/>
                <a:gd name="T17" fmla="*/ 248 h 441"/>
                <a:gd name="T18" fmla="*/ 341 w 440"/>
                <a:gd name="T19" fmla="*/ 111 h 441"/>
                <a:gd name="T20" fmla="*/ 347 w 440"/>
                <a:gd name="T21" fmla="*/ 126 h 441"/>
                <a:gd name="T22" fmla="*/ 200 w 440"/>
                <a:gd name="T23" fmla="*/ 33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0" h="441">
                  <a:moveTo>
                    <a:pt x="220" y="0"/>
                  </a:moveTo>
                  <a:cubicBezTo>
                    <a:pt x="98" y="0"/>
                    <a:pt x="0" y="99"/>
                    <a:pt x="0" y="220"/>
                  </a:cubicBezTo>
                  <a:cubicBezTo>
                    <a:pt x="0" y="342"/>
                    <a:pt x="98" y="441"/>
                    <a:pt x="220" y="441"/>
                  </a:cubicBezTo>
                  <a:cubicBezTo>
                    <a:pt x="342" y="441"/>
                    <a:pt x="440" y="342"/>
                    <a:pt x="440" y="220"/>
                  </a:cubicBezTo>
                  <a:cubicBezTo>
                    <a:pt x="440" y="99"/>
                    <a:pt x="342" y="0"/>
                    <a:pt x="220" y="0"/>
                  </a:cubicBezTo>
                  <a:close/>
                  <a:moveTo>
                    <a:pt x="200" y="330"/>
                  </a:moveTo>
                  <a:cubicBezTo>
                    <a:pt x="93" y="222"/>
                    <a:pt x="93" y="222"/>
                    <a:pt x="93" y="222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82" y="248"/>
                    <a:pt x="182" y="248"/>
                    <a:pt x="182" y="248"/>
                  </a:cubicBezTo>
                  <a:cubicBezTo>
                    <a:pt x="207" y="218"/>
                    <a:pt x="263" y="158"/>
                    <a:pt x="341" y="111"/>
                  </a:cubicBezTo>
                  <a:cubicBezTo>
                    <a:pt x="347" y="126"/>
                    <a:pt x="347" y="126"/>
                    <a:pt x="347" y="126"/>
                  </a:cubicBezTo>
                  <a:cubicBezTo>
                    <a:pt x="276" y="191"/>
                    <a:pt x="218" y="283"/>
                    <a:pt x="200" y="330"/>
                  </a:cubicBezTo>
                  <a:close/>
                </a:path>
              </a:pathLst>
            </a:custGeom>
            <a:solidFill>
              <a:srgbClr val="FFA7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EAA000">
                      <a:shade val="50000"/>
                      <a:alpha val="0"/>
                    </a:srgbClr>
                  </a:solidFill>
                </a:ln>
              </a:endParaRPr>
            </a:p>
          </p:txBody>
        </p:sp>
        <p:sp>
          <p:nvSpPr>
            <p:cNvPr id="152" name="Freeform 33">
              <a:extLst>
                <a:ext uri="{FF2B5EF4-FFF2-40B4-BE49-F238E27FC236}">
                  <a16:creationId xmlns:a16="http://schemas.microsoft.com/office/drawing/2014/main" id="{2D950FE0-48AD-4E64-BDF5-A54D9F2035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29350" y="5711229"/>
              <a:ext cx="112832" cy="112828"/>
            </a:xfrm>
            <a:custGeom>
              <a:avLst/>
              <a:gdLst>
                <a:gd name="T0" fmla="*/ 220 w 440"/>
                <a:gd name="T1" fmla="*/ 0 h 441"/>
                <a:gd name="T2" fmla="*/ 0 w 440"/>
                <a:gd name="T3" fmla="*/ 220 h 441"/>
                <a:gd name="T4" fmla="*/ 220 w 440"/>
                <a:gd name="T5" fmla="*/ 441 h 441"/>
                <a:gd name="T6" fmla="*/ 440 w 440"/>
                <a:gd name="T7" fmla="*/ 220 h 441"/>
                <a:gd name="T8" fmla="*/ 220 w 440"/>
                <a:gd name="T9" fmla="*/ 0 h 441"/>
                <a:gd name="T10" fmla="*/ 200 w 440"/>
                <a:gd name="T11" fmla="*/ 330 h 441"/>
                <a:gd name="T12" fmla="*/ 93 w 440"/>
                <a:gd name="T13" fmla="*/ 222 h 441"/>
                <a:gd name="T14" fmla="*/ 120 w 440"/>
                <a:gd name="T15" fmla="*/ 200 h 441"/>
                <a:gd name="T16" fmla="*/ 182 w 440"/>
                <a:gd name="T17" fmla="*/ 248 h 441"/>
                <a:gd name="T18" fmla="*/ 341 w 440"/>
                <a:gd name="T19" fmla="*/ 111 h 441"/>
                <a:gd name="T20" fmla="*/ 347 w 440"/>
                <a:gd name="T21" fmla="*/ 126 h 441"/>
                <a:gd name="T22" fmla="*/ 200 w 440"/>
                <a:gd name="T23" fmla="*/ 33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0" h="441">
                  <a:moveTo>
                    <a:pt x="220" y="0"/>
                  </a:moveTo>
                  <a:cubicBezTo>
                    <a:pt x="98" y="0"/>
                    <a:pt x="0" y="99"/>
                    <a:pt x="0" y="220"/>
                  </a:cubicBezTo>
                  <a:cubicBezTo>
                    <a:pt x="0" y="342"/>
                    <a:pt x="98" y="441"/>
                    <a:pt x="220" y="441"/>
                  </a:cubicBezTo>
                  <a:cubicBezTo>
                    <a:pt x="342" y="441"/>
                    <a:pt x="440" y="342"/>
                    <a:pt x="440" y="220"/>
                  </a:cubicBezTo>
                  <a:cubicBezTo>
                    <a:pt x="440" y="99"/>
                    <a:pt x="342" y="0"/>
                    <a:pt x="220" y="0"/>
                  </a:cubicBezTo>
                  <a:close/>
                  <a:moveTo>
                    <a:pt x="200" y="330"/>
                  </a:moveTo>
                  <a:cubicBezTo>
                    <a:pt x="93" y="222"/>
                    <a:pt x="93" y="222"/>
                    <a:pt x="93" y="222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82" y="248"/>
                    <a:pt x="182" y="248"/>
                    <a:pt x="182" y="248"/>
                  </a:cubicBezTo>
                  <a:cubicBezTo>
                    <a:pt x="207" y="218"/>
                    <a:pt x="263" y="158"/>
                    <a:pt x="341" y="111"/>
                  </a:cubicBezTo>
                  <a:cubicBezTo>
                    <a:pt x="347" y="126"/>
                    <a:pt x="347" y="126"/>
                    <a:pt x="347" y="126"/>
                  </a:cubicBezTo>
                  <a:cubicBezTo>
                    <a:pt x="276" y="191"/>
                    <a:pt x="218" y="283"/>
                    <a:pt x="200" y="330"/>
                  </a:cubicBezTo>
                  <a:close/>
                </a:path>
              </a:pathLst>
            </a:custGeom>
            <a:solidFill>
              <a:srgbClr val="FFA7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rgbClr val="EAA000">
                      <a:shade val="50000"/>
                      <a:alpha val="0"/>
                    </a:srgbClr>
                  </a:solidFill>
                </a:ln>
              </a:endParaRPr>
            </a:p>
          </p:txBody>
        </p:sp>
      </p:grpSp>
      <p:sp>
        <p:nvSpPr>
          <p:cNvPr id="162" name="사각형: 둥근 모서리 69">
            <a:extLst>
              <a:ext uri="{FF2B5EF4-FFF2-40B4-BE49-F238E27FC236}">
                <a16:creationId xmlns:a16="http://schemas.microsoft.com/office/drawing/2014/main" id="{2F328080-E9AF-44D2-BED5-D804A373E627}"/>
              </a:ext>
            </a:extLst>
          </p:cNvPr>
          <p:cNvSpPr/>
          <p:nvPr/>
        </p:nvSpPr>
        <p:spPr>
          <a:xfrm>
            <a:off x="5673600" y="3925562"/>
            <a:ext cx="888794" cy="2592382"/>
          </a:xfrm>
          <a:prstGeom prst="roundRect">
            <a:avLst>
              <a:gd name="adj" fmla="val 9281"/>
            </a:avLst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rgbClr val="EAA000">
                    <a:shade val="50000"/>
                    <a:alpha val="0"/>
                  </a:srgbClr>
                </a:solidFill>
              </a:ln>
            </a:endParaRPr>
          </a:p>
        </p:txBody>
      </p:sp>
      <p:sp>
        <p:nvSpPr>
          <p:cNvPr id="163" name="모서리가 둥근 직사각형 34">
            <a:extLst>
              <a:ext uri="{FF2B5EF4-FFF2-40B4-BE49-F238E27FC236}">
                <a16:creationId xmlns:a16="http://schemas.microsoft.com/office/drawing/2014/main" id="{D2F4FA6F-C703-4D8B-A6B6-3D6FA1028E37}"/>
              </a:ext>
            </a:extLst>
          </p:cNvPr>
          <p:cNvSpPr/>
          <p:nvPr/>
        </p:nvSpPr>
        <p:spPr>
          <a:xfrm>
            <a:off x="5751753" y="4006526"/>
            <a:ext cx="731030" cy="2428663"/>
          </a:xfrm>
          <a:prstGeom prst="roundRect">
            <a:avLst>
              <a:gd name="adj" fmla="val 3535"/>
            </a:avLst>
          </a:prstGeom>
          <a:solidFill>
            <a:schemeClr val="bg1"/>
          </a:solidFill>
          <a:ln w="1905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latinLnBrk="0">
              <a:defRPr/>
            </a:pPr>
            <a:endParaRPr lang="ko-KR" altLang="en-US" sz="2000" kern="0" spc="-100">
              <a:latin typeface="삼성긴고딕 Medium" panose="020B0600000101010101" pitchFamily="50" charset="-127"/>
              <a:ea typeface="삼성긴고딕 Medium" panose="020B0600000101010101" pitchFamily="50" charset="-127"/>
            </a:endParaRPr>
          </a:p>
        </p:txBody>
      </p:sp>
      <p:sp>
        <p:nvSpPr>
          <p:cNvPr id="164" name="직사각형 163">
            <a:extLst>
              <a:ext uri="{FF2B5EF4-FFF2-40B4-BE49-F238E27FC236}">
                <a16:creationId xmlns:a16="http://schemas.microsoft.com/office/drawing/2014/main" id="{63A6DA3D-60DE-4FBE-A0A0-D94525483166}"/>
              </a:ext>
            </a:extLst>
          </p:cNvPr>
          <p:cNvSpPr/>
          <p:nvPr/>
        </p:nvSpPr>
        <p:spPr>
          <a:xfrm>
            <a:off x="5785925" y="4713025"/>
            <a:ext cx="656828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ko-KR" altLang="en-US" sz="2000" kern="0" spc="-100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부트 </a:t>
            </a:r>
            <a:endParaRPr lang="en-US" altLang="ko-KR" sz="2000" kern="0" spc="-100" dirty="0" smtClean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삼성긴고딕 Bold" panose="020B0600000101010101" pitchFamily="50" charset="-127"/>
              <a:ea typeface="삼성긴고딕 Bold" panose="020B0600000101010101" pitchFamily="50" charset="-127"/>
              <a:cs typeface="Arial" panose="020B0604020202020204" pitchFamily="34" charset="0"/>
            </a:endParaRPr>
          </a:p>
          <a:p>
            <a:pPr algn="ctr"/>
            <a:r>
              <a:rPr lang="ko-KR" altLang="en-US" sz="2000" kern="0" spc="-100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캠프</a:t>
            </a:r>
            <a:endParaRPr lang="en-US" altLang="ko-KR" sz="2000" kern="0" spc="-100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삼성긴고딕 Bold" panose="020B0600000101010101" pitchFamily="50" charset="-127"/>
              <a:ea typeface="삼성긴고딕 Bold" panose="020B0600000101010101" pitchFamily="50" charset="-127"/>
              <a:cs typeface="Arial" panose="020B0604020202020204" pitchFamily="34" charset="0"/>
            </a:endParaRPr>
          </a:p>
          <a:p>
            <a:pPr algn="ctr"/>
            <a:r>
              <a:rPr lang="en-US" altLang="ko-KR" sz="2000" kern="0" spc="-100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(1</a:t>
            </a:r>
            <a:r>
              <a:rPr lang="ko-KR" altLang="en-US" sz="2000" kern="0" spc="-100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주</a:t>
            </a:r>
            <a:r>
              <a:rPr lang="en-US" altLang="ko-KR" sz="2000" kern="0" spc="-100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삼성긴고딕 Medium" panose="020B0600000101010101" pitchFamily="50" charset="-127"/>
                <a:ea typeface="삼성긴고딕 Medium" panose="020B0600000101010101" pitchFamily="50" charset="-127"/>
                <a:cs typeface="Arial" panose="020B0604020202020204" pitchFamily="34" charset="0"/>
              </a:rPr>
              <a:t> )</a:t>
            </a:r>
            <a:endParaRPr lang="ko-KR" altLang="en-US" sz="2000" kern="0" spc="-100" dirty="0">
              <a:ln>
                <a:solidFill>
                  <a:srgbClr val="9BBB59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삼성긴고딕 Medium" panose="020B0600000101010101" pitchFamily="50" charset="-127"/>
              <a:ea typeface="삼성긴고딕 Medium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165" name="모서리가 둥근 직사각형 50">
            <a:extLst>
              <a:ext uri="{FF2B5EF4-FFF2-40B4-BE49-F238E27FC236}">
                <a16:creationId xmlns:a16="http://schemas.microsoft.com/office/drawing/2014/main" id="{51329C15-CAB2-4483-BC7C-E7B138104F6E}"/>
              </a:ext>
            </a:extLst>
          </p:cNvPr>
          <p:cNvSpPr/>
          <p:nvPr/>
        </p:nvSpPr>
        <p:spPr>
          <a:xfrm>
            <a:off x="7599541" y="3317442"/>
            <a:ext cx="3464654" cy="472995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현업 유사 프로젝트</a:t>
            </a:r>
          </a:p>
        </p:txBody>
      </p:sp>
      <p:sp>
        <p:nvSpPr>
          <p:cNvPr id="166" name="모서리가 둥근 직사각형 51">
            <a:extLst>
              <a:ext uri="{FF2B5EF4-FFF2-40B4-BE49-F238E27FC236}">
                <a16:creationId xmlns:a16="http://schemas.microsoft.com/office/drawing/2014/main" id="{3BC076EF-E16B-4DCE-BAC8-34F49B360DDA}"/>
              </a:ext>
            </a:extLst>
          </p:cNvPr>
          <p:cNvSpPr/>
          <p:nvPr/>
        </p:nvSpPr>
        <p:spPr>
          <a:xfrm>
            <a:off x="4383315" y="3315828"/>
            <a:ext cx="3120542" cy="472995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kern="0" spc="-10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4</a:t>
            </a:r>
            <a:r>
              <a:rPr lang="ko-KR" altLang="en-US" sz="2000" kern="0" spc="-10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차 </a:t>
            </a:r>
            <a:r>
              <a:rPr lang="ko-KR" altLang="en-US" sz="2000" kern="0" spc="-100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산업혁명 기술</a:t>
            </a:r>
          </a:p>
        </p:txBody>
      </p:sp>
      <p:sp>
        <p:nvSpPr>
          <p:cNvPr id="167" name="직사각형 166">
            <a:extLst>
              <a:ext uri="{FF2B5EF4-FFF2-40B4-BE49-F238E27FC236}">
                <a16:creationId xmlns:a16="http://schemas.microsoft.com/office/drawing/2014/main" id="{8817A588-9475-453C-84B0-4942C3831C15}"/>
              </a:ext>
            </a:extLst>
          </p:cNvPr>
          <p:cNvSpPr/>
          <p:nvPr/>
        </p:nvSpPr>
        <p:spPr>
          <a:xfrm>
            <a:off x="3550436" y="1619508"/>
            <a:ext cx="5115183" cy="369332"/>
          </a:xfrm>
          <a:prstGeom prst="rect">
            <a:avLst/>
          </a:prstGeom>
          <a:effectLst/>
        </p:spPr>
        <p:txBody>
          <a:bodyPr wrap="none" lIns="0" tIns="0" rIns="0" bIns="0" anchor="ctr" anchorCtr="0">
            <a:spAutoFit/>
            <a:scene3d>
              <a:camera prst="orthographicFront"/>
              <a:lightRig rig="threePt" dir="t"/>
            </a:scene3d>
            <a:sp3d>
              <a:bevelT w="0" h="0"/>
              <a:contourClr>
                <a:schemeClr val="bg1"/>
              </a:contourClr>
            </a:sp3d>
          </a:bodyPr>
          <a:lstStyle/>
          <a:p>
            <a:pPr algn="ctr"/>
            <a:r>
              <a:rPr lang="ko-KR" altLang="en-US" sz="2400" dirty="0">
                <a:ln>
                  <a:solidFill>
                    <a:srgbClr val="EAA000">
                      <a:shade val="50000"/>
                      <a:alpha val="0"/>
                    </a:srgbClr>
                  </a:solidFill>
                </a:ln>
                <a:effectLst/>
                <a:latin typeface="삼성긴고딕 Bold" panose="020B0600000101010101" pitchFamily="50" charset="-127"/>
                <a:ea typeface="삼성긴고딕 Bold" panose="020B0600000101010101" pitchFamily="50" charset="-127"/>
                <a:cs typeface="Arial" panose="020B0604020202020204" pitchFamily="34" charset="0"/>
              </a:rPr>
              <a:t>프로젝트 기반 자기주도형 학습으로 제고</a:t>
            </a:r>
          </a:p>
        </p:txBody>
      </p:sp>
    </p:spTree>
    <p:extLst>
      <p:ext uri="{BB962C8B-B14F-4D97-AF65-F5344CB8AC3E}">
        <p14:creationId xmlns:p14="http://schemas.microsoft.com/office/powerpoint/2010/main" val="368376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extBox 65"/>
          <p:cNvSpPr txBox="1"/>
          <p:nvPr/>
        </p:nvSpPr>
        <p:spPr>
          <a:xfrm>
            <a:off x="531601" y="991900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ko-KR" sz="2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rPr>
              <a:t> </a:t>
            </a:r>
            <a:r>
              <a:rPr lang="en-US" altLang="ko-KR" sz="2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rPr>
              <a:t>SSAFY </a:t>
            </a:r>
            <a:r>
              <a:rPr lang="ko-KR" altLang="en-US" sz="2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rPr>
              <a:t>전용 취업지원 프로그램 운영</a:t>
            </a:r>
            <a:endParaRPr lang="ko-KR" altLang="en-US" sz="24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  <a:cs typeface="Arial" pitchFamily="34" charset="0"/>
            </a:endParaRPr>
          </a:p>
        </p:txBody>
      </p:sp>
      <p:pic>
        <p:nvPicPr>
          <p:cNvPr id="4" name="그림 3"/>
          <p:cNvPicPr>
            <a:picLocks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60315" y="4567685"/>
            <a:ext cx="3600165" cy="1593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그림 5"/>
          <p:cNvPicPr>
            <a:picLocks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60315" y="2854117"/>
            <a:ext cx="3600164" cy="1578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직사각형 30"/>
          <p:cNvSpPr/>
          <p:nvPr/>
        </p:nvSpPr>
        <p:spPr>
          <a:xfrm>
            <a:off x="7860315" y="4172506"/>
            <a:ext cx="3600164" cy="264606"/>
          </a:xfrm>
          <a:prstGeom prst="rect">
            <a:avLst/>
          </a:prstGeom>
          <a:solidFill>
            <a:srgbClr val="00A0E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latinLnBrk="0">
              <a:spcBef>
                <a:spcPts val="171"/>
              </a:spcBef>
              <a:tabLst>
                <a:tab pos="60873" algn="l"/>
                <a:tab pos="97396" algn="l"/>
              </a:tabLst>
            </a:pPr>
            <a:r>
              <a:rPr lang="ko-KR" altLang="en-US" sz="1400" b="1" spc="-6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온라인 모의 면접</a:t>
            </a:r>
            <a:endParaRPr lang="en-US" altLang="ko-KR" sz="1400" b="1" spc="-6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7860315" y="5901003"/>
            <a:ext cx="3600164" cy="264606"/>
          </a:xfrm>
          <a:prstGeom prst="rect">
            <a:avLst/>
          </a:prstGeom>
          <a:solidFill>
            <a:srgbClr val="00A0E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latinLnBrk="0">
              <a:spcBef>
                <a:spcPts val="171"/>
              </a:spcBef>
              <a:tabLst>
                <a:tab pos="60873" algn="l"/>
                <a:tab pos="97396" algn="l"/>
              </a:tabLst>
            </a:pPr>
            <a:r>
              <a:rPr lang="en-US" altLang="ko-KR" sz="1400" b="1" spc="-6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1:1 </a:t>
            </a:r>
            <a:r>
              <a:rPr lang="ko-KR" altLang="en-US" sz="1400" b="1" spc="-6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맞춤형 취업상담</a:t>
            </a:r>
            <a:endParaRPr lang="en-US" altLang="ko-KR" sz="1400" b="1" spc="-6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771138" y="3469862"/>
            <a:ext cx="6096000" cy="298928"/>
          </a:xfrm>
          <a:prstGeom prst="rect">
            <a:avLst/>
          </a:prstGeom>
        </p:spPr>
        <p:txBody>
          <a:bodyPr>
            <a:spAutoFit/>
          </a:bodyPr>
          <a:lstStyle/>
          <a:p>
            <a:pPr latinLnBrk="0">
              <a:lnSpc>
                <a:spcPts val="1534"/>
              </a:lnSpc>
              <a:spcBef>
                <a:spcPts val="681"/>
              </a:spcBef>
              <a:tabLst>
                <a:tab pos="0" algn="l"/>
                <a:tab pos="60873" algn="l"/>
              </a:tabLst>
            </a:pPr>
            <a:endParaRPr lang="en-US" altLang="ko-KR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699129" y="2784220"/>
            <a:ext cx="6720043" cy="1231223"/>
            <a:chOff x="623391" y="2902339"/>
            <a:chExt cx="6720043" cy="1231223"/>
          </a:xfrm>
        </p:grpSpPr>
        <p:sp>
          <p:nvSpPr>
            <p:cNvPr id="72" name="직사각형 71"/>
            <p:cNvSpPr/>
            <p:nvPr/>
          </p:nvSpPr>
          <p:spPr>
            <a:xfrm>
              <a:off x="623391" y="2902339"/>
              <a:ext cx="6720043" cy="2658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latinLnBrk="0">
                <a:lnSpc>
                  <a:spcPts val="1534"/>
                </a:lnSpc>
                <a:spcBef>
                  <a:spcPts val="681"/>
                </a:spcBef>
                <a:tabLst>
                  <a:tab pos="0" algn="l"/>
                  <a:tab pos="60873" algn="l"/>
                </a:tabLst>
              </a:pPr>
              <a:r>
                <a:rPr lang="ko-KR" altLang="en-US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SamsungOneKorean 500" panose="020B0603030303020204" pitchFamily="50" charset="-127"/>
                  <a:ea typeface="SamsungOneKorean 500" panose="020B0603030303020204" pitchFamily="50" charset="-127"/>
                  <a:cs typeface="Arial" pitchFamily="34" charset="0"/>
                </a:rPr>
                <a:t>▶  </a:t>
              </a:r>
              <a:r>
                <a:rPr lang="ko-KR" altLang="en-US" spc="-70" dirty="0" err="1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취업컨설팅</a:t>
              </a:r>
              <a:r>
                <a:rPr lang="en-US" altLang="ko-KR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, </a:t>
              </a:r>
              <a:r>
                <a:rPr lang="ko-KR" altLang="en-US" spc="-70" dirty="0" err="1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회사설명회</a:t>
              </a:r>
              <a:r>
                <a:rPr lang="en-US" altLang="ko-KR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, Job-Fair </a:t>
              </a:r>
              <a:r>
                <a:rPr lang="ko-KR" altLang="en-US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등 </a:t>
              </a:r>
              <a:r>
                <a:rPr lang="ko-KR" altLang="en-US" spc="-70" dirty="0" err="1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취업경쟁력</a:t>
              </a:r>
              <a:r>
                <a:rPr lang="ko-KR" altLang="en-US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 제고 프로그램 운영</a:t>
              </a:r>
              <a:endPara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endParaRPr>
            </a:p>
            <a:p>
              <a:pPr latinLnBrk="0">
                <a:lnSpc>
                  <a:spcPts val="1534"/>
                </a:lnSpc>
                <a:spcBef>
                  <a:spcPts val="681"/>
                </a:spcBef>
                <a:tabLst>
                  <a:tab pos="0" algn="l"/>
                  <a:tab pos="60873" algn="l"/>
                </a:tabLst>
              </a:pPr>
              <a:r>
                <a:rPr lang="en-US" altLang="ko-KR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SamsungOneKorean 500" panose="020B0603030303020204" pitchFamily="50" charset="-127"/>
                  <a:ea typeface="SamsungOneKorean 500" panose="020B0603030303020204" pitchFamily="50" charset="-127"/>
                  <a:cs typeface="Arial" pitchFamily="34" charset="0"/>
                </a:rPr>
                <a:t/>
              </a:r>
              <a:br>
                <a:rPr lang="en-US" altLang="ko-KR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SamsungOneKorean 500" panose="020B0603030303020204" pitchFamily="50" charset="-127"/>
                  <a:ea typeface="SamsungOneKorean 500" panose="020B0603030303020204" pitchFamily="50" charset="-127"/>
                  <a:cs typeface="Arial" pitchFamily="34" charset="0"/>
                </a:rPr>
              </a:br>
              <a:endParaRPr lang="en-US" altLang="ko-KR" sz="9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endParaRPr>
            </a:p>
            <a:p>
              <a:pPr latinLnBrk="0">
                <a:lnSpc>
                  <a:spcPts val="1534"/>
                </a:lnSpc>
                <a:spcBef>
                  <a:spcPts val="681"/>
                </a:spcBef>
                <a:tabLst>
                  <a:tab pos="0" algn="l"/>
                  <a:tab pos="60873" algn="l"/>
                </a:tabLst>
              </a:pPr>
              <a:endPara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858468" y="3301552"/>
              <a:ext cx="6053284" cy="8320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latinLnBrk="0">
                <a:lnSpc>
                  <a:spcPts val="1534"/>
                </a:lnSpc>
                <a:spcBef>
                  <a:spcPts val="681"/>
                </a:spcBef>
                <a:tabLst>
                  <a:tab pos="0" algn="l"/>
                  <a:tab pos="60873" algn="l"/>
                </a:tabLst>
              </a:pPr>
              <a:r>
                <a:rPr lang="en-US" altLang="ko-KR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SamsungOneKorean 500" panose="020B0603030303020204" pitchFamily="50" charset="-127"/>
                  <a:ea typeface="SamsungOneKorean 500" panose="020B0603030303020204" pitchFamily="50" charset="-127"/>
                  <a:cs typeface="Arial" pitchFamily="34" charset="0"/>
                </a:rPr>
                <a:t>- </a:t>
              </a:r>
              <a:r>
                <a:rPr lang="ko-KR" altLang="en-US" sz="1400" spc="-70" dirty="0" err="1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952C9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취업컨설팅</a:t>
              </a:r>
              <a:r>
                <a:rPr lang="ko-KR" altLang="en-US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 </a:t>
              </a:r>
              <a:r>
                <a:rPr lang="en-US" altLang="ko-KR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: </a:t>
              </a:r>
              <a:r>
                <a:rPr lang="ko-KR" altLang="en-US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진로상담</a:t>
              </a:r>
              <a:r>
                <a:rPr lang="en-US" altLang="ko-KR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, </a:t>
              </a:r>
              <a:r>
                <a:rPr lang="ko-KR" altLang="en-US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자기소개서 컨설팅</a:t>
              </a:r>
              <a:r>
                <a:rPr lang="en-US" altLang="ko-KR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, </a:t>
              </a:r>
              <a:r>
                <a:rPr lang="ko-KR" altLang="en-US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모의면접 실시 등</a:t>
              </a:r>
              <a:endParaRPr lang="en-US" altLang="ko-KR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endParaRPr>
            </a:p>
            <a:p>
              <a:pPr latinLnBrk="0">
                <a:lnSpc>
                  <a:spcPts val="1534"/>
                </a:lnSpc>
                <a:spcBef>
                  <a:spcPts val="681"/>
                </a:spcBef>
                <a:tabLst>
                  <a:tab pos="0" algn="l"/>
                  <a:tab pos="60873" algn="l"/>
                </a:tabLst>
              </a:pPr>
              <a:r>
                <a:rPr lang="en-US" altLang="ko-KR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- </a:t>
              </a:r>
              <a:r>
                <a:rPr lang="ko-KR" altLang="en-US" sz="1400" spc="-70" dirty="0" err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952C9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회사설명회</a:t>
              </a:r>
              <a:r>
                <a:rPr lang="ko-KR" altLang="en-US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 </a:t>
              </a:r>
              <a:r>
                <a:rPr lang="en-US" altLang="ko-KR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: </a:t>
              </a:r>
              <a:r>
                <a:rPr lang="ko-KR" altLang="en-US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우수 중견</a:t>
              </a:r>
              <a:r>
                <a:rPr lang="en-US" altLang="ko-KR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/</a:t>
              </a:r>
              <a:r>
                <a:rPr lang="ko-KR" altLang="en-US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중소기업 중심 </a:t>
              </a:r>
              <a:r>
                <a:rPr lang="ko-KR" altLang="en-US" sz="1400" spc="-70" dirty="0" err="1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회사설명회</a:t>
              </a:r>
              <a:r>
                <a:rPr lang="ko-KR" altLang="en-US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 유치 및 채용 연계</a:t>
              </a:r>
              <a:endParaRPr lang="en-US" altLang="ko-KR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endParaRPr>
            </a:p>
            <a:p>
              <a:pPr latinLnBrk="0">
                <a:lnSpc>
                  <a:spcPts val="1534"/>
                </a:lnSpc>
                <a:spcBef>
                  <a:spcPts val="681"/>
                </a:spcBef>
                <a:tabLst>
                  <a:tab pos="0" algn="l"/>
                  <a:tab pos="60873" algn="l"/>
                </a:tabLst>
              </a:pPr>
              <a:r>
                <a:rPr lang="en-US" altLang="ko-KR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- </a:t>
              </a:r>
              <a:r>
                <a:rPr lang="en-US" altLang="ko-KR" sz="140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952C9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Job-Fair</a:t>
              </a:r>
              <a:r>
                <a:rPr lang="en-US" altLang="ko-KR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00A0E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    </a:t>
              </a:r>
              <a:r>
                <a:rPr lang="en-US" altLang="ko-KR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 : </a:t>
              </a:r>
              <a:r>
                <a:rPr lang="ko-KR" altLang="en-US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년 </a:t>
              </a:r>
              <a:r>
                <a:rPr lang="en-US" altLang="ko-KR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2</a:t>
              </a:r>
              <a:r>
                <a:rPr lang="ko-KR" altLang="en-US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회 채용박람회 실시로 우수 기업 현장면접 기회 제공</a:t>
              </a:r>
              <a:r>
                <a:rPr lang="en-US" altLang="ko-KR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/>
              </a:r>
              <a:br>
                <a:rPr lang="en-US" altLang="ko-KR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</a:br>
              <a:endParaRPr lang="en-US" altLang="ko-KR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endParaRPr>
            </a:p>
            <a:p>
              <a:pPr latinLnBrk="0">
                <a:lnSpc>
                  <a:spcPts val="1534"/>
                </a:lnSpc>
                <a:spcBef>
                  <a:spcPts val="681"/>
                </a:spcBef>
                <a:tabLst>
                  <a:tab pos="0" algn="l"/>
                  <a:tab pos="60873" algn="l"/>
                </a:tabLst>
              </a:pPr>
              <a:endParaRPr lang="en-US" altLang="ko-KR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endParaRP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699130" y="4290466"/>
            <a:ext cx="6841220" cy="1125525"/>
            <a:chOff x="623392" y="2902339"/>
            <a:chExt cx="6841220" cy="1125525"/>
          </a:xfrm>
        </p:grpSpPr>
        <p:sp>
          <p:nvSpPr>
            <p:cNvPr id="27" name="직사각형 26"/>
            <p:cNvSpPr/>
            <p:nvPr/>
          </p:nvSpPr>
          <p:spPr>
            <a:xfrm>
              <a:off x="623392" y="2902339"/>
              <a:ext cx="6053284" cy="2658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latinLnBrk="0">
                <a:lnSpc>
                  <a:spcPts val="1534"/>
                </a:lnSpc>
                <a:spcBef>
                  <a:spcPts val="681"/>
                </a:spcBef>
                <a:tabLst>
                  <a:tab pos="0" algn="l"/>
                  <a:tab pos="60873" algn="l"/>
                </a:tabLst>
              </a:pPr>
              <a:r>
                <a:rPr lang="ko-KR" altLang="en-US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SamsungOneKorean 500" panose="020B0603030303020204" pitchFamily="50" charset="-127"/>
                  <a:ea typeface="SamsungOneKorean 500" panose="020B0603030303020204" pitchFamily="50" charset="-127"/>
                  <a:cs typeface="Arial" pitchFamily="34" charset="0"/>
                </a:rPr>
                <a:t>▶  </a:t>
              </a:r>
              <a:r>
                <a:rPr lang="en-US" altLang="ko-KR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SSAFY </a:t>
              </a:r>
              <a:r>
                <a:rPr lang="ko-KR" altLang="en-US" spc="-70" dirty="0" err="1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우대기업</a:t>
              </a:r>
              <a:r>
                <a:rPr lang="en-US" altLang="ko-KR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(</a:t>
              </a:r>
              <a:r>
                <a:rPr lang="ko-KR" altLang="en-US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특별전형</a:t>
              </a:r>
              <a:r>
                <a:rPr lang="en-US" altLang="ko-KR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, </a:t>
              </a:r>
              <a:r>
                <a:rPr lang="ko-KR" altLang="en-US" spc="-70" dirty="0" err="1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서류면제</a:t>
              </a:r>
              <a:r>
                <a:rPr lang="ko-KR" altLang="en-US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 등</a:t>
              </a:r>
              <a:r>
                <a:rPr lang="en-US" altLang="ko-KR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) </a:t>
              </a:r>
              <a:r>
                <a:rPr lang="ko-KR" altLang="en-US" spc="-70" dirty="0" err="1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채용연계</a:t>
              </a:r>
              <a:r>
                <a:rPr lang="ko-KR" altLang="en-US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itchFamily="34" charset="0"/>
                </a:rPr>
                <a:t> 강화</a:t>
              </a:r>
              <a:endPara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endParaRPr>
            </a:p>
            <a:p>
              <a:pPr latinLnBrk="0">
                <a:lnSpc>
                  <a:spcPts val="1534"/>
                </a:lnSpc>
                <a:spcBef>
                  <a:spcPts val="681"/>
                </a:spcBef>
                <a:tabLst>
                  <a:tab pos="0" algn="l"/>
                  <a:tab pos="60873" algn="l"/>
                </a:tabLst>
              </a:pPr>
              <a:r>
                <a:rPr lang="en-US" altLang="ko-KR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SamsungOneKorean 500" panose="020B0603030303020204" pitchFamily="50" charset="-127"/>
                  <a:ea typeface="SamsungOneKorean 500" panose="020B0603030303020204" pitchFamily="50" charset="-127"/>
                  <a:cs typeface="Arial" pitchFamily="34" charset="0"/>
                </a:rPr>
                <a:t/>
              </a:r>
              <a:br>
                <a:rPr lang="en-US" altLang="ko-KR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SamsungOneKorean 500" panose="020B0603030303020204" pitchFamily="50" charset="-127"/>
                  <a:ea typeface="SamsungOneKorean 500" panose="020B0603030303020204" pitchFamily="50" charset="-127"/>
                  <a:cs typeface="Arial" pitchFamily="34" charset="0"/>
                </a:rPr>
              </a:br>
              <a:endParaRPr lang="en-US" altLang="ko-KR" sz="9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endParaRPr>
            </a:p>
            <a:p>
              <a:pPr latinLnBrk="0">
                <a:lnSpc>
                  <a:spcPts val="1534"/>
                </a:lnSpc>
                <a:spcBef>
                  <a:spcPts val="681"/>
                </a:spcBef>
                <a:tabLst>
                  <a:tab pos="0" algn="l"/>
                  <a:tab pos="60873" algn="l"/>
                </a:tabLst>
              </a:pPr>
              <a:endPara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858467" y="3301552"/>
              <a:ext cx="6606145" cy="7263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latinLnBrk="0">
                <a:lnSpc>
                  <a:spcPct val="150000"/>
                </a:lnSpc>
                <a:spcBef>
                  <a:spcPts val="681"/>
                </a:spcBef>
                <a:tabLst>
                  <a:tab pos="0" algn="l"/>
                  <a:tab pos="60873" algn="l"/>
                </a:tabLst>
              </a:pPr>
              <a:r>
                <a:rPr lang="en-US" altLang="ko-KR" sz="140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- </a:t>
              </a:r>
              <a:r>
                <a:rPr lang="ko-KR" altLang="en-US" sz="1400" spc="-70" dirty="0" err="1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신한은행</a:t>
              </a:r>
              <a:r>
                <a:rPr lang="en-US" altLang="ko-KR" sz="140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, </a:t>
              </a:r>
              <a:r>
                <a:rPr lang="ko-KR" altLang="en-US" sz="140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신세계 </a:t>
              </a:r>
              <a:r>
                <a:rPr lang="en-US" altLang="ko-KR" sz="140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I&amp;C, LG </a:t>
              </a:r>
              <a:r>
                <a:rPr lang="ko-KR" altLang="en-US" sz="1400" spc="-70" dirty="0" err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유플러스</a:t>
              </a:r>
              <a:r>
                <a:rPr lang="en-US" altLang="ko-KR" sz="140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, </a:t>
              </a:r>
              <a:r>
                <a:rPr lang="ko-KR" altLang="en-US" sz="1400" spc="-70" dirty="0" err="1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토스뱅크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 GS</a:t>
              </a:r>
              <a:r>
                <a:rPr lang="ko-KR" altLang="en-US" sz="1400" dirty="0" err="1" smtClean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리테일</a:t>
              </a:r>
              <a:r>
                <a:rPr lang="en-US" altLang="ko-KR" sz="1400" dirty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ko-KR" altLang="en-US" sz="1400" dirty="0" smtClean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우리은행</a:t>
              </a:r>
              <a:r>
                <a:rPr lang="en-US" altLang="ko-KR" sz="1400" dirty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 </a:t>
              </a:r>
              <a:r>
                <a:rPr lang="ko-KR" altLang="en-US" sz="1400" dirty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/>
              </a:r>
              <a:br>
                <a:rPr lang="ko-KR" altLang="en-US" sz="1400" dirty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LIG</a:t>
              </a:r>
              <a:r>
                <a:rPr lang="ko-KR" altLang="en-US" sz="1400" dirty="0" err="1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넥스원</a:t>
              </a:r>
              <a:r>
                <a:rPr lang="en-US" altLang="ko-KR" sz="1400" dirty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 </a:t>
              </a:r>
              <a:r>
                <a:rPr lang="ko-KR" altLang="en-US" sz="1400" dirty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중고나라</a:t>
              </a:r>
              <a:r>
                <a:rPr lang="en-US" altLang="ko-KR" sz="1400" dirty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 </a:t>
              </a:r>
              <a:r>
                <a:rPr lang="ko-KR" altLang="en-US" sz="1400" dirty="0" err="1" smtClean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현대오토에버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ko-KR" altLang="en-US" sz="1400" spc="-7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등 </a:t>
              </a:r>
              <a:r>
                <a:rPr lang="en-US" altLang="ko-KR" sz="140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110</a:t>
              </a:r>
              <a:r>
                <a:rPr lang="ko-KR" altLang="en-US" sz="140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개 회사 </a:t>
              </a:r>
              <a:r>
                <a:rPr lang="en-US" altLang="ko-KR" sz="140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SSAFY </a:t>
              </a:r>
              <a:r>
                <a:rPr lang="ko-KR" altLang="en-US" sz="140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  <a:cs typeface="Arial" pitchFamily="34" charset="0"/>
                </a:rPr>
                <a:t>교육생 취업 우대 </a:t>
              </a:r>
              <a:endParaRPr lang="en-US" altLang="ko-KR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endParaRPr>
            </a:p>
          </p:txBody>
        </p:sp>
      </p:grpSp>
      <p:sp>
        <p:nvSpPr>
          <p:cNvPr id="35" name="직사각형 34"/>
          <p:cNvSpPr/>
          <p:nvPr/>
        </p:nvSpPr>
        <p:spPr>
          <a:xfrm>
            <a:off x="709540" y="5848072"/>
            <a:ext cx="6053284" cy="2658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latinLnBrk="0">
              <a:lnSpc>
                <a:spcPts val="1534"/>
              </a:lnSpc>
              <a:spcBef>
                <a:spcPts val="681"/>
              </a:spcBef>
              <a:tabLst>
                <a:tab pos="0" algn="l"/>
                <a:tab pos="60873" algn="l"/>
              </a:tabLst>
            </a:pP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▶  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rPr>
              <a:t>수료생 취업률 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itchFamily="34" charset="0"/>
              </a:rPr>
              <a:t>82%  </a:t>
            </a:r>
            <a:r>
              <a:rPr lang="en-US" altLang="ko-KR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(2022</a:t>
            </a:r>
            <a:r>
              <a:rPr lang="ko-KR" altLang="en-US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년 </a:t>
            </a:r>
            <a:r>
              <a:rPr lang="en-US" altLang="ko-KR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9</a:t>
            </a:r>
            <a:r>
              <a:rPr lang="ko-KR" altLang="en-US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월 기준 </a:t>
            </a:r>
            <a:r>
              <a:rPr lang="en-US" altLang="ko-KR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Arial" pitchFamily="34" charset="0"/>
              </a:rPr>
              <a:t>)</a:t>
            </a:r>
            <a:endParaRPr lang="en-US" altLang="ko-KR" sz="14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  <a:cs typeface="Arial" pitchFamily="34" charset="0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50862" y="2148618"/>
            <a:ext cx="6989489" cy="410704"/>
          </a:xfrm>
          <a:prstGeom prst="rect">
            <a:avLst/>
          </a:prstGeom>
          <a:solidFill>
            <a:srgbClr val="00A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latinLnBrk="0">
              <a:spcBef>
                <a:spcPts val="171"/>
              </a:spcBef>
              <a:tabLst>
                <a:tab pos="60873" algn="l"/>
                <a:tab pos="97396" algn="l"/>
              </a:tabLst>
            </a:pPr>
            <a:r>
              <a:rPr lang="ko-KR" altLang="en-US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취업 프로그램 및 성과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7680177" y="2148618"/>
            <a:ext cx="3960440" cy="416286"/>
          </a:xfrm>
          <a:prstGeom prst="rect">
            <a:avLst/>
          </a:prstGeom>
          <a:solidFill>
            <a:srgbClr val="00A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latinLnBrk="0">
              <a:spcBef>
                <a:spcPts val="171"/>
              </a:spcBef>
              <a:tabLst>
                <a:tab pos="60873" algn="l"/>
                <a:tab pos="97396" algn="l"/>
              </a:tabLst>
            </a:pPr>
            <a:r>
              <a:rPr lang="ko-KR" altLang="en-US" b="1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취업지원 프로그램 현장</a:t>
            </a:r>
          </a:p>
        </p:txBody>
      </p:sp>
      <p:sp>
        <p:nvSpPr>
          <p:cNvPr id="28" name="직사각형 27"/>
          <p:cNvSpPr/>
          <p:nvPr/>
        </p:nvSpPr>
        <p:spPr>
          <a:xfrm flipV="1">
            <a:off x="550862" y="6381328"/>
            <a:ext cx="6868311" cy="43200"/>
          </a:xfrm>
          <a:prstGeom prst="rect">
            <a:avLst/>
          </a:prstGeom>
          <a:solidFill>
            <a:srgbClr val="00A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latinLnBrk="0">
              <a:spcBef>
                <a:spcPts val="171"/>
              </a:spcBef>
              <a:tabLst>
                <a:tab pos="60873" algn="l"/>
                <a:tab pos="97396" algn="l"/>
              </a:tabLst>
            </a:pPr>
            <a:endParaRPr lang="en-US" altLang="ko-KR" sz="1534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 flipV="1">
            <a:off x="7680177" y="6381328"/>
            <a:ext cx="3996000" cy="41587"/>
          </a:xfrm>
          <a:prstGeom prst="rect">
            <a:avLst/>
          </a:prstGeom>
          <a:solidFill>
            <a:srgbClr val="00A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latinLnBrk="0">
              <a:spcBef>
                <a:spcPts val="171"/>
              </a:spcBef>
              <a:tabLst>
                <a:tab pos="60873" algn="l"/>
                <a:tab pos="97396" algn="l"/>
              </a:tabLst>
            </a:pPr>
            <a:endParaRPr lang="en-US" altLang="ko-KR" sz="1534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</a:endParaRPr>
          </a:p>
        </p:txBody>
      </p:sp>
      <p:sp>
        <p:nvSpPr>
          <p:cNvPr id="34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05. </a:t>
            </a:r>
            <a:r>
              <a:rPr lang="ko-KR" altLang="en-US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취업지원 프로그램 소개</a:t>
            </a:r>
            <a:endParaRPr lang="ko-KR" altLang="en-US" dirty="0">
              <a:latin typeface="SamsungOneKorean 500" panose="020B0603030303020204" pitchFamily="50" charset="-127"/>
              <a:ea typeface="SamsungOneKorean 500" panose="020B0603030303020204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599417" y="1551869"/>
            <a:ext cx="10609151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ts val="1534"/>
              </a:lnSpc>
              <a:spcBef>
                <a:spcPts val="681"/>
              </a:spcBef>
              <a:tabLst>
                <a:tab pos="0" algn="l"/>
                <a:tab pos="60873" algn="l"/>
              </a:tabLst>
            </a:pP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개인별 맞춤형 컨설팅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,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 취업대비 실전 교육 및 </a:t>
            </a:r>
            <a:r>
              <a:rPr lang="en-US" altLang="ko-KR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Job Fair </a:t>
            </a:r>
            <a:r>
              <a:rPr lang="ko-KR" altLang="en-US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등을 통해 성공적인 취업을 할 수 있도록 지원  </a:t>
            </a:r>
            <a:endParaRPr lang="en-US" altLang="ko-KR" spc="-7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83393" y="980728"/>
            <a:ext cx="313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ko-KR" sz="28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I</a:t>
            </a:r>
            <a:endParaRPr lang="ko-KR" altLang="en-US" sz="28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5082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0416" y="332656"/>
            <a:ext cx="1973466" cy="635577"/>
          </a:xfrm>
          <a:prstGeom prst="rect">
            <a:avLst/>
          </a:prstGeom>
        </p:spPr>
      </p:pic>
      <p:grpSp>
        <p:nvGrpSpPr>
          <p:cNvPr id="2" name="그룹 1"/>
          <p:cNvGrpSpPr/>
          <p:nvPr/>
        </p:nvGrpSpPr>
        <p:grpSpPr>
          <a:xfrm>
            <a:off x="2063552" y="2348880"/>
            <a:ext cx="6791565" cy="2852081"/>
            <a:chOff x="3953761" y="2155450"/>
            <a:chExt cx="10994124" cy="1993630"/>
          </a:xfrm>
        </p:grpSpPr>
        <p:sp>
          <p:nvSpPr>
            <p:cNvPr id="5" name="한쪽 모서리가 잘린 사각형 4"/>
            <p:cNvSpPr/>
            <p:nvPr/>
          </p:nvSpPr>
          <p:spPr>
            <a:xfrm rot="10800000">
              <a:off x="5379573" y="2155450"/>
              <a:ext cx="9568312" cy="1234176"/>
            </a:xfrm>
            <a:prstGeom prst="snip1Rect">
              <a:avLst>
                <a:gd name="adj" fmla="val 9501"/>
              </a:avLst>
            </a:prstGeom>
            <a:solidFill>
              <a:srgbClr val="00A0E6">
                <a:alpha val="8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SamsungOneKorean 500" panose="020B0603030303020204" pitchFamily="50" charset="-127"/>
                <a:ea typeface="SamsungOneKorean 500" panose="020B0603030303020204" pitchFamily="50" charset="-127"/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6401645" y="2306453"/>
              <a:ext cx="7122348" cy="9250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8000" b="1" spc="-300" dirty="0" smtClean="0">
                  <a:ln>
                    <a:solidFill>
                      <a:srgbClr val="EAA000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 Q&amp;A</a:t>
              </a:r>
              <a:endParaRPr lang="ko-KR" altLang="en-US" sz="8000" b="1" spc="-300" dirty="0">
                <a:ln>
                  <a:solidFill>
                    <a:srgbClr val="EAA000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3" name="직선 연결선 12"/>
            <p:cNvCxnSpPr/>
            <p:nvPr/>
          </p:nvCxnSpPr>
          <p:spPr>
            <a:xfrm>
              <a:off x="3953761" y="4149080"/>
              <a:ext cx="4536504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/>
          <p:cNvSpPr txBox="1"/>
          <p:nvPr/>
        </p:nvSpPr>
        <p:spPr>
          <a:xfrm>
            <a:off x="7176120" y="5949280"/>
            <a:ext cx="5184576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      </a:t>
            </a:r>
            <a:r>
              <a:rPr lang="en-US" altLang="ko-KR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[</a:t>
            </a: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문의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]</a:t>
            </a: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    ■  </a:t>
            </a:r>
            <a:r>
              <a:rPr lang="ko-KR" altLang="en-US" spc="-1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대표번호</a:t>
            </a:r>
            <a:r>
              <a:rPr lang="en-US" altLang="ko-KR" spc="-1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</a:t>
            </a:r>
            <a:r>
              <a:rPr lang="ko-KR" altLang="en-US" spc="-1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spc="-1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02-3429-5100         </a:t>
            </a:r>
          </a:p>
          <a:p>
            <a:pPr>
              <a:spcBef>
                <a:spcPts val="600"/>
              </a:spcBef>
            </a:pP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    </a:t>
            </a:r>
            <a:r>
              <a:rPr lang="ko-KR" altLang="en-US" dirty="0" smtClean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dirty="0" smtClean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[</a:t>
            </a:r>
            <a:r>
              <a:rPr lang="ko-KR" altLang="en-US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문의</a:t>
            </a:r>
            <a:r>
              <a:rPr lang="en-US" altLang="ko-KR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]</a:t>
            </a:r>
            <a:r>
              <a:rPr lang="ko-KR" altLang="en-US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 smtClean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   </a:t>
            </a:r>
            <a:r>
              <a:rPr lang="ko-KR" altLang="en-US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■  공식 메일</a:t>
            </a:r>
            <a:r>
              <a:rPr lang="en-US" altLang="ko-KR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ssafy@ssafy.com</a:t>
            </a:r>
            <a:r>
              <a:rPr lang="ko-KR" altLang="en-US" spc="-1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endParaRPr lang="en-US" altLang="ko-KR" spc="-100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81467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주요 </a:t>
            </a:r>
            <a:r>
              <a:rPr lang="en-US" altLang="ko-KR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FAQ</a:t>
            </a:r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63352" y="976660"/>
            <a:ext cx="5834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ko-KR" sz="24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I </a:t>
            </a:r>
            <a:r>
              <a:rPr lang="ko-KR" altLang="en-US" sz="2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지원자격</a:t>
            </a:r>
            <a:endParaRPr lang="en-US" altLang="ko-KR" sz="2000" spc="-7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046000" y="1602457"/>
            <a:ext cx="6521007" cy="2178165"/>
          </a:xfrm>
          <a:prstGeom prst="rect">
            <a:avLst/>
          </a:prstGeom>
        </p:spPr>
        <p:txBody>
          <a:bodyPr wrap="square" anchor="ctr">
            <a:noAutofit/>
          </a:bodyPr>
          <a:lstStyle/>
          <a:p>
            <a:pPr latinLnBrk="0">
              <a:defRPr/>
            </a:pPr>
            <a:endParaRPr lang="en-US" altLang="ko-KR" sz="13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68706" y="1450382"/>
            <a:ext cx="11442294" cy="1225511"/>
            <a:chOff x="368706" y="1450382"/>
            <a:chExt cx="11442294" cy="1225511"/>
          </a:xfrm>
        </p:grpSpPr>
        <p:grpSp>
          <p:nvGrpSpPr>
            <p:cNvPr id="22" name="그룹 21"/>
            <p:cNvGrpSpPr/>
            <p:nvPr/>
          </p:nvGrpSpPr>
          <p:grpSpPr>
            <a:xfrm>
              <a:off x="368706" y="1450382"/>
              <a:ext cx="11442294" cy="1225511"/>
              <a:chOff x="368706" y="1450382"/>
              <a:chExt cx="11442294" cy="2455604"/>
            </a:xfrm>
          </p:grpSpPr>
          <p:sp>
            <p:nvSpPr>
              <p:cNvPr id="15" name="직사각형 14"/>
              <p:cNvSpPr>
                <a:spLocks/>
              </p:cNvSpPr>
              <p:nvPr/>
            </p:nvSpPr>
            <p:spPr>
              <a:xfrm>
                <a:off x="368706" y="1450382"/>
                <a:ext cx="11442294" cy="2455604"/>
              </a:xfrm>
              <a:prstGeom prst="rect">
                <a:avLst/>
              </a:prstGeom>
              <a:solidFill>
                <a:srgbClr val="6CCEF5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63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6" name="모서리가 둥근 직사각형 15"/>
              <p:cNvSpPr/>
              <p:nvPr/>
            </p:nvSpPr>
            <p:spPr>
              <a:xfrm>
                <a:off x="491707" y="1578224"/>
                <a:ext cx="11184294" cy="2202399"/>
              </a:xfrm>
              <a:prstGeom prst="roundRect">
                <a:avLst>
                  <a:gd name="adj" fmla="val 5368"/>
                </a:avLst>
              </a:prstGeom>
              <a:solidFill>
                <a:schemeClr val="bg1"/>
              </a:solidFill>
              <a:ln w="1905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lIns="0" rIns="0" rtlCol="0" anchor="ctr"/>
              <a:lstStyle/>
              <a:p>
                <a:pPr algn="ctr" latinLnBrk="0">
                  <a:lnSpc>
                    <a:spcPct val="130000"/>
                  </a:lnSpc>
                  <a:defRPr/>
                </a:pPr>
                <a:endPara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5" name="그룹 24"/>
            <p:cNvGrpSpPr/>
            <p:nvPr/>
          </p:nvGrpSpPr>
          <p:grpSpPr>
            <a:xfrm>
              <a:off x="637498" y="1532066"/>
              <a:ext cx="10904710" cy="1022131"/>
              <a:chOff x="591290" y="1583990"/>
              <a:chExt cx="10904710" cy="1022131"/>
            </a:xfrm>
          </p:grpSpPr>
          <p:cxnSp>
            <p:nvCxnSpPr>
              <p:cNvPr id="19" name="직선 연결선 18"/>
              <p:cNvCxnSpPr/>
              <p:nvPr/>
            </p:nvCxnSpPr>
            <p:spPr>
              <a:xfrm>
                <a:off x="672799" y="1963122"/>
                <a:ext cx="10823201" cy="0"/>
              </a:xfrm>
              <a:prstGeom prst="line">
                <a:avLst/>
              </a:prstGeom>
              <a:ln w="12700">
                <a:solidFill>
                  <a:srgbClr val="B2B2B2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직사각형 20"/>
              <p:cNvSpPr/>
              <p:nvPr/>
            </p:nvSpPr>
            <p:spPr>
              <a:xfrm>
                <a:off x="591290" y="1583990"/>
                <a:ext cx="2593018" cy="3273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Q1. </a:t>
                </a:r>
                <a:r>
                  <a:rPr lang="ko-KR" altLang="en-US" sz="1300" kern="0" spc="-81" dirty="0" err="1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삼성청년</a:t>
                </a: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SW</a:t>
                </a:r>
                <a:r>
                  <a:rPr lang="ko-KR" altLang="en-US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아카데미는 뭔가요</a:t>
                </a: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?</a:t>
                </a:r>
              </a:p>
            </p:txBody>
          </p:sp>
          <p:sp>
            <p:nvSpPr>
              <p:cNvPr id="24" name="직사각형 23"/>
              <p:cNvSpPr/>
              <p:nvPr/>
            </p:nvSpPr>
            <p:spPr>
              <a:xfrm>
                <a:off x="591290" y="2033657"/>
                <a:ext cx="10413043" cy="5724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A1. SSAFY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는 삼성전자의 사회공헌프로그램의 하나로 미취업자 대상으로 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SW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교육을 진행하는 교육과정으로 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IT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역량을 강화하고 취업을 지원하는 프로그램 입니다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     SSAFY 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지원대상자 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4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년제 대학 졸업자 또는 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23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년 </a:t>
                </a: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2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월 졸업 예정자 대상으로 진행하고 있습니다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</a:t>
                </a:r>
                <a:endPara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" name="그룹 4"/>
          <p:cNvGrpSpPr/>
          <p:nvPr/>
        </p:nvGrpSpPr>
        <p:grpSpPr>
          <a:xfrm>
            <a:off x="368706" y="2752001"/>
            <a:ext cx="11442294" cy="962582"/>
            <a:chOff x="368706" y="2736419"/>
            <a:chExt cx="11442294" cy="962582"/>
          </a:xfrm>
        </p:grpSpPr>
        <p:grpSp>
          <p:nvGrpSpPr>
            <p:cNvPr id="26" name="그룹 25"/>
            <p:cNvGrpSpPr/>
            <p:nvPr/>
          </p:nvGrpSpPr>
          <p:grpSpPr>
            <a:xfrm>
              <a:off x="368706" y="2736419"/>
              <a:ext cx="11442294" cy="962582"/>
              <a:chOff x="368706" y="1450382"/>
              <a:chExt cx="11442294" cy="2455604"/>
            </a:xfrm>
          </p:grpSpPr>
          <p:sp>
            <p:nvSpPr>
              <p:cNvPr id="27" name="직사각형 26"/>
              <p:cNvSpPr>
                <a:spLocks/>
              </p:cNvSpPr>
              <p:nvPr/>
            </p:nvSpPr>
            <p:spPr>
              <a:xfrm>
                <a:off x="368706" y="1450382"/>
                <a:ext cx="11442294" cy="2455604"/>
              </a:xfrm>
              <a:prstGeom prst="rect">
                <a:avLst/>
              </a:prstGeom>
              <a:solidFill>
                <a:srgbClr val="6CCEF5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63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8" name="모서리가 둥근 직사각형 27"/>
              <p:cNvSpPr/>
              <p:nvPr/>
            </p:nvSpPr>
            <p:spPr>
              <a:xfrm>
                <a:off x="491707" y="1578224"/>
                <a:ext cx="11184294" cy="2202399"/>
              </a:xfrm>
              <a:prstGeom prst="roundRect">
                <a:avLst>
                  <a:gd name="adj" fmla="val 5368"/>
                </a:avLst>
              </a:prstGeom>
              <a:solidFill>
                <a:schemeClr val="bg1"/>
              </a:solidFill>
              <a:ln w="1905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lIns="0" rIns="0" rtlCol="0" anchor="ctr"/>
              <a:lstStyle/>
              <a:p>
                <a:pPr algn="ctr" latinLnBrk="0">
                  <a:lnSpc>
                    <a:spcPct val="130000"/>
                  </a:lnSpc>
                  <a:defRPr/>
                </a:pPr>
                <a:endPara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6" name="그룹 35"/>
            <p:cNvGrpSpPr/>
            <p:nvPr/>
          </p:nvGrpSpPr>
          <p:grpSpPr>
            <a:xfrm>
              <a:off x="637498" y="2818102"/>
              <a:ext cx="10904710" cy="748210"/>
              <a:chOff x="591290" y="1583990"/>
              <a:chExt cx="10904710" cy="748210"/>
            </a:xfrm>
          </p:grpSpPr>
          <p:cxnSp>
            <p:nvCxnSpPr>
              <p:cNvPr id="37" name="직선 연결선 36"/>
              <p:cNvCxnSpPr/>
              <p:nvPr/>
            </p:nvCxnSpPr>
            <p:spPr>
              <a:xfrm>
                <a:off x="672799" y="1963122"/>
                <a:ext cx="10823201" cy="0"/>
              </a:xfrm>
              <a:prstGeom prst="line">
                <a:avLst/>
              </a:prstGeom>
              <a:ln w="12700">
                <a:solidFill>
                  <a:srgbClr val="B2B2B2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8" name="직사각형 37"/>
              <p:cNvSpPr/>
              <p:nvPr/>
            </p:nvSpPr>
            <p:spPr>
              <a:xfrm>
                <a:off x="591290" y="1583990"/>
                <a:ext cx="3324243" cy="3524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Q2. SW </a:t>
                </a:r>
                <a:r>
                  <a:rPr lang="ko-KR" altLang="en-US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경험이 전혀 없는데 지원이 가능한가요</a:t>
                </a: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?</a:t>
                </a:r>
                <a:endPara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39" name="직사각형 38"/>
              <p:cNvSpPr/>
              <p:nvPr/>
            </p:nvSpPr>
            <p:spPr>
              <a:xfrm>
                <a:off x="591290" y="2033657"/>
                <a:ext cx="7237430" cy="2985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A2. SW</a:t>
                </a:r>
                <a:r>
                  <a:rPr lang="ko-KR" altLang="en-US" sz="1200" kern="0" spc="-81" dirty="0" err="1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전공자뿐만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아니라 </a:t>
                </a:r>
                <a:r>
                  <a:rPr lang="ko-KR" altLang="en-US" sz="1200" kern="0" spc="-81" dirty="0" err="1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비전공자도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지원 가능합니다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 SW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역량을 고려하여 수준별로 분반 교육을 실시합니다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</a:t>
                </a:r>
              </a:p>
            </p:txBody>
          </p:sp>
        </p:grpSp>
      </p:grpSp>
      <p:grpSp>
        <p:nvGrpSpPr>
          <p:cNvPr id="4" name="그룹 3"/>
          <p:cNvGrpSpPr/>
          <p:nvPr/>
        </p:nvGrpSpPr>
        <p:grpSpPr>
          <a:xfrm>
            <a:off x="368706" y="3790691"/>
            <a:ext cx="11442294" cy="1462698"/>
            <a:chOff x="368706" y="3769535"/>
            <a:chExt cx="11442294" cy="1462698"/>
          </a:xfrm>
        </p:grpSpPr>
        <p:grpSp>
          <p:nvGrpSpPr>
            <p:cNvPr id="29" name="그룹 28"/>
            <p:cNvGrpSpPr/>
            <p:nvPr/>
          </p:nvGrpSpPr>
          <p:grpSpPr>
            <a:xfrm>
              <a:off x="368706" y="3769535"/>
              <a:ext cx="11442294" cy="1462698"/>
              <a:chOff x="368706" y="1450382"/>
              <a:chExt cx="11442294" cy="2455604"/>
            </a:xfrm>
          </p:grpSpPr>
          <p:sp>
            <p:nvSpPr>
              <p:cNvPr id="30" name="직사각형 29"/>
              <p:cNvSpPr>
                <a:spLocks/>
              </p:cNvSpPr>
              <p:nvPr/>
            </p:nvSpPr>
            <p:spPr>
              <a:xfrm>
                <a:off x="368706" y="1450382"/>
                <a:ext cx="11442294" cy="2455604"/>
              </a:xfrm>
              <a:prstGeom prst="rect">
                <a:avLst/>
              </a:prstGeom>
              <a:solidFill>
                <a:srgbClr val="6CCEF5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63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1" name="모서리가 둥근 직사각형 30"/>
              <p:cNvSpPr/>
              <p:nvPr/>
            </p:nvSpPr>
            <p:spPr>
              <a:xfrm>
                <a:off x="491707" y="1578224"/>
                <a:ext cx="11184294" cy="2202399"/>
              </a:xfrm>
              <a:prstGeom prst="roundRect">
                <a:avLst>
                  <a:gd name="adj" fmla="val 5368"/>
                </a:avLst>
              </a:prstGeom>
              <a:solidFill>
                <a:schemeClr val="bg1"/>
              </a:solidFill>
              <a:ln w="1905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lIns="0" rIns="0" rtlCol="0" anchor="ctr"/>
              <a:lstStyle/>
              <a:p>
                <a:pPr algn="ctr" latinLnBrk="0">
                  <a:lnSpc>
                    <a:spcPct val="130000"/>
                  </a:lnSpc>
                  <a:defRPr/>
                </a:pPr>
                <a:endPara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7" name="그룹 46"/>
            <p:cNvGrpSpPr/>
            <p:nvPr/>
          </p:nvGrpSpPr>
          <p:grpSpPr>
            <a:xfrm>
              <a:off x="637498" y="3851219"/>
              <a:ext cx="10906897" cy="1262197"/>
              <a:chOff x="591290" y="1583990"/>
              <a:chExt cx="10906897" cy="1262197"/>
            </a:xfrm>
          </p:grpSpPr>
          <p:cxnSp>
            <p:nvCxnSpPr>
              <p:cNvPr id="48" name="직선 연결선 47"/>
              <p:cNvCxnSpPr/>
              <p:nvPr/>
            </p:nvCxnSpPr>
            <p:spPr>
              <a:xfrm>
                <a:off x="672799" y="1963122"/>
                <a:ext cx="10823201" cy="0"/>
              </a:xfrm>
              <a:prstGeom prst="line">
                <a:avLst/>
              </a:prstGeom>
              <a:ln w="12700">
                <a:solidFill>
                  <a:srgbClr val="B2B2B2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9" name="직사각형 48"/>
              <p:cNvSpPr/>
              <p:nvPr/>
            </p:nvSpPr>
            <p:spPr>
              <a:xfrm>
                <a:off x="591290" y="1583990"/>
                <a:ext cx="4474686" cy="3524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Q3. </a:t>
                </a:r>
                <a:r>
                  <a:rPr lang="ko-KR" altLang="en-US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현재 재직 중이거나 </a:t>
                </a:r>
                <a:r>
                  <a:rPr lang="ko-KR" altLang="en-US" sz="1300" kern="0" spc="-81" dirty="0" err="1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취업이력이</a:t>
                </a:r>
                <a:r>
                  <a:rPr lang="ko-KR" altLang="en-US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있는 인력도 지원 가능한가요</a:t>
                </a: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?</a:t>
                </a:r>
                <a:endPara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50" name="직사각형 49"/>
              <p:cNvSpPr/>
              <p:nvPr/>
            </p:nvSpPr>
            <p:spPr>
              <a:xfrm>
                <a:off x="591290" y="2033657"/>
                <a:ext cx="10906897" cy="8125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A3. 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현재 실업상태로 더 간절하게 취업을 희망하는 분들에게 우선적으로 교육 기회를 드리기 위해 본 과정 인터뷰일로부터 교육 시작일까지 해당 기간 중 재직자의 지원을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/>
                </a:r>
                <a:b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</a:b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     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제한하고 있습니다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 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단시간 </a:t>
                </a:r>
                <a:r>
                  <a:rPr lang="ko-KR" altLang="en-US" sz="1200" kern="0" spc="-81" dirty="0" err="1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근로라고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하더라도 국민연금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, 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건강보험이 적용되는 경우에는 지원이 불가합니다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 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단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, 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졸업예정자의 경우 </a:t>
                </a:r>
                <a:r>
                  <a:rPr lang="ko-KR" altLang="en-US" sz="1200" kern="0" spc="-81" dirty="0" err="1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재직여부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무관 지원 가능합니다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30000"/>
                  </a:lnSpc>
                  <a:defRPr/>
                </a:pP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     문의사항이 있으실 경우 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SSAFY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사무국으로 연락해 주시길 바랍니다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</a:t>
                </a:r>
                <a:endPara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" name="그룹 2"/>
          <p:cNvGrpSpPr/>
          <p:nvPr/>
        </p:nvGrpSpPr>
        <p:grpSpPr>
          <a:xfrm>
            <a:off x="368706" y="5329496"/>
            <a:ext cx="11442294" cy="1225511"/>
            <a:chOff x="368706" y="5329496"/>
            <a:chExt cx="11442294" cy="1225511"/>
          </a:xfrm>
        </p:grpSpPr>
        <p:grpSp>
          <p:nvGrpSpPr>
            <p:cNvPr id="32" name="그룹 31"/>
            <p:cNvGrpSpPr/>
            <p:nvPr/>
          </p:nvGrpSpPr>
          <p:grpSpPr>
            <a:xfrm>
              <a:off x="368706" y="5329496"/>
              <a:ext cx="11442294" cy="1225511"/>
              <a:chOff x="368706" y="1450382"/>
              <a:chExt cx="11442294" cy="2455604"/>
            </a:xfrm>
          </p:grpSpPr>
          <p:sp>
            <p:nvSpPr>
              <p:cNvPr id="33" name="직사각형 32"/>
              <p:cNvSpPr>
                <a:spLocks/>
              </p:cNvSpPr>
              <p:nvPr/>
            </p:nvSpPr>
            <p:spPr>
              <a:xfrm>
                <a:off x="368706" y="1450382"/>
                <a:ext cx="11442294" cy="2455604"/>
              </a:xfrm>
              <a:prstGeom prst="rect">
                <a:avLst/>
              </a:prstGeom>
              <a:solidFill>
                <a:srgbClr val="6CCEF5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63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모서리가 둥근 직사각형 33"/>
              <p:cNvSpPr/>
              <p:nvPr/>
            </p:nvSpPr>
            <p:spPr>
              <a:xfrm>
                <a:off x="491707" y="1578224"/>
                <a:ext cx="11184294" cy="2202399"/>
              </a:xfrm>
              <a:prstGeom prst="roundRect">
                <a:avLst>
                  <a:gd name="adj" fmla="val 5368"/>
                </a:avLst>
              </a:prstGeom>
              <a:solidFill>
                <a:schemeClr val="bg1"/>
              </a:solidFill>
              <a:ln w="1905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lIns="0" rIns="0" rtlCol="0" anchor="ctr"/>
              <a:lstStyle/>
              <a:p>
                <a:pPr algn="ctr" latinLnBrk="0">
                  <a:lnSpc>
                    <a:spcPct val="130000"/>
                  </a:lnSpc>
                  <a:defRPr/>
                </a:pPr>
                <a:endPara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51" name="그룹 50"/>
            <p:cNvGrpSpPr/>
            <p:nvPr/>
          </p:nvGrpSpPr>
          <p:grpSpPr>
            <a:xfrm>
              <a:off x="637498" y="5411180"/>
              <a:ext cx="10904710" cy="1022131"/>
              <a:chOff x="591290" y="1583990"/>
              <a:chExt cx="10904710" cy="1022131"/>
            </a:xfrm>
          </p:grpSpPr>
          <p:cxnSp>
            <p:nvCxnSpPr>
              <p:cNvPr id="52" name="직선 연결선 51"/>
              <p:cNvCxnSpPr/>
              <p:nvPr/>
            </p:nvCxnSpPr>
            <p:spPr>
              <a:xfrm>
                <a:off x="672799" y="1963122"/>
                <a:ext cx="10823201" cy="0"/>
              </a:xfrm>
              <a:prstGeom prst="line">
                <a:avLst/>
              </a:prstGeom>
              <a:ln w="12700">
                <a:solidFill>
                  <a:srgbClr val="B2B2B2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3" name="직사각형 52"/>
              <p:cNvSpPr/>
              <p:nvPr/>
            </p:nvSpPr>
            <p:spPr>
              <a:xfrm>
                <a:off x="591290" y="1583990"/>
                <a:ext cx="5767926" cy="3524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Q4. </a:t>
                </a:r>
                <a:r>
                  <a:rPr lang="ko-KR" altLang="en-US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국비지원 과정을 수강했거나 중도 퇴소하면</a:t>
                </a: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, SSAFY </a:t>
                </a:r>
                <a:r>
                  <a:rPr lang="ko-KR" altLang="en-US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지원 자격에 문제가 있을까요</a:t>
                </a: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?</a:t>
                </a:r>
                <a:endPara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54" name="직사각형 53"/>
              <p:cNvSpPr/>
              <p:nvPr/>
            </p:nvSpPr>
            <p:spPr>
              <a:xfrm>
                <a:off x="591290" y="2033657"/>
                <a:ext cx="10517366" cy="5724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A4. SSAFY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는 국비로 진행되는 과정은 아니므로 기존에 국비 지원 과정을 수강하셨더라도 지원은 가능합니다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 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다만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, 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국비지원 과정을 중도 퇴소할 경우 </a:t>
                </a:r>
                <a:r>
                  <a:rPr lang="ko-KR" altLang="en-US" sz="1200" kern="0" spc="-81" dirty="0" err="1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퇴소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절차 및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/>
                </a:r>
                <a:b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</a:b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     </a:t>
                </a:r>
                <a:r>
                  <a:rPr lang="ko-KR" altLang="en-US" sz="1200" kern="0" spc="-81" dirty="0" err="1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패널티에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대해서는 각 국비지원 과정 담당자에게 문의해주시기 바랍니다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</a:t>
                </a:r>
                <a:endPara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72651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그룹 21"/>
          <p:cNvGrpSpPr/>
          <p:nvPr/>
        </p:nvGrpSpPr>
        <p:grpSpPr>
          <a:xfrm>
            <a:off x="368706" y="1450382"/>
            <a:ext cx="11442294" cy="1225511"/>
            <a:chOff x="368706" y="1450382"/>
            <a:chExt cx="11442294" cy="2455604"/>
          </a:xfrm>
        </p:grpSpPr>
        <p:sp>
          <p:nvSpPr>
            <p:cNvPr id="15" name="직사각형 14"/>
            <p:cNvSpPr>
              <a:spLocks/>
            </p:cNvSpPr>
            <p:nvPr/>
          </p:nvSpPr>
          <p:spPr>
            <a:xfrm>
              <a:off x="368706" y="1450382"/>
              <a:ext cx="11442294" cy="2455604"/>
            </a:xfrm>
            <a:prstGeom prst="rect">
              <a:avLst/>
            </a:prstGeom>
            <a:solidFill>
              <a:srgbClr val="6CCEF5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63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6" name="모서리가 둥근 직사각형 15"/>
            <p:cNvSpPr/>
            <p:nvPr/>
          </p:nvSpPr>
          <p:spPr>
            <a:xfrm>
              <a:off x="491707" y="1578224"/>
              <a:ext cx="11184294" cy="2202399"/>
            </a:xfrm>
            <a:prstGeom prst="roundRect">
              <a:avLst>
                <a:gd name="adj" fmla="val 5368"/>
              </a:avLst>
            </a:prstGeom>
            <a:solidFill>
              <a:schemeClr val="bg1"/>
            </a:solidFill>
            <a:ln w="1905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lIns="0" rIns="0" rtlCol="0" anchor="ctr"/>
            <a:lstStyle/>
            <a:p>
              <a:pPr algn="ctr" latinLnBrk="0">
                <a:lnSpc>
                  <a:spcPct val="130000"/>
                </a:lnSpc>
                <a:defRPr/>
              </a:pPr>
              <a:endParaRPr lang="en-US" altLang="ko-KR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368706" y="2736417"/>
            <a:ext cx="11442294" cy="2395319"/>
            <a:chOff x="368706" y="1450382"/>
            <a:chExt cx="11442294" cy="2455604"/>
          </a:xfrm>
        </p:grpSpPr>
        <p:sp>
          <p:nvSpPr>
            <p:cNvPr id="27" name="직사각형 26"/>
            <p:cNvSpPr>
              <a:spLocks/>
            </p:cNvSpPr>
            <p:nvPr/>
          </p:nvSpPr>
          <p:spPr>
            <a:xfrm>
              <a:off x="368706" y="1450382"/>
              <a:ext cx="11442294" cy="2455604"/>
            </a:xfrm>
            <a:prstGeom prst="rect">
              <a:avLst/>
            </a:prstGeom>
            <a:solidFill>
              <a:srgbClr val="6CCEF5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63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491707" y="1528084"/>
              <a:ext cx="11184294" cy="2302679"/>
            </a:xfrm>
            <a:prstGeom prst="roundRect">
              <a:avLst>
                <a:gd name="adj" fmla="val 5368"/>
              </a:avLst>
            </a:prstGeom>
            <a:solidFill>
              <a:schemeClr val="bg1"/>
            </a:solidFill>
            <a:ln w="1905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lIns="0" rIns="0" rtlCol="0" anchor="ctr"/>
            <a:lstStyle/>
            <a:p>
              <a:pPr algn="ctr" latinLnBrk="0">
                <a:lnSpc>
                  <a:spcPct val="130000"/>
                </a:lnSpc>
                <a:defRPr/>
              </a:pPr>
              <a:endParaRPr lang="en-US" altLang="ko-KR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368706" y="5229000"/>
            <a:ext cx="11442294" cy="1225511"/>
            <a:chOff x="368706" y="1450382"/>
            <a:chExt cx="11442294" cy="2455604"/>
          </a:xfrm>
        </p:grpSpPr>
        <p:sp>
          <p:nvSpPr>
            <p:cNvPr id="30" name="직사각형 29"/>
            <p:cNvSpPr>
              <a:spLocks/>
            </p:cNvSpPr>
            <p:nvPr/>
          </p:nvSpPr>
          <p:spPr>
            <a:xfrm>
              <a:off x="368706" y="1450382"/>
              <a:ext cx="11442294" cy="2455604"/>
            </a:xfrm>
            <a:prstGeom prst="rect">
              <a:avLst/>
            </a:prstGeom>
            <a:solidFill>
              <a:srgbClr val="6CCEF5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63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1" name="모서리가 둥근 직사각형 30"/>
            <p:cNvSpPr/>
            <p:nvPr/>
          </p:nvSpPr>
          <p:spPr>
            <a:xfrm>
              <a:off x="491707" y="1578224"/>
              <a:ext cx="11184294" cy="2202399"/>
            </a:xfrm>
            <a:prstGeom prst="roundRect">
              <a:avLst>
                <a:gd name="adj" fmla="val 5368"/>
              </a:avLst>
            </a:prstGeom>
            <a:solidFill>
              <a:schemeClr val="bg1"/>
            </a:solidFill>
            <a:ln w="1905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lIns="0" rIns="0" rtlCol="0" anchor="ctr"/>
            <a:lstStyle/>
            <a:p>
              <a:pPr algn="ctr" latinLnBrk="0">
                <a:lnSpc>
                  <a:spcPct val="130000"/>
                </a:lnSpc>
                <a:defRPr/>
              </a:pPr>
              <a:endParaRPr lang="en-US" altLang="ko-KR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주요 </a:t>
            </a:r>
            <a:r>
              <a:rPr lang="en-US" altLang="ko-KR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FAQ</a:t>
            </a:r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63352" y="976660"/>
            <a:ext cx="5834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ko-KR" sz="2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I </a:t>
            </a:r>
            <a:r>
              <a:rPr lang="ko-KR" altLang="en-US" sz="2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선발프로세스</a:t>
            </a:r>
            <a:endParaRPr lang="en-US" altLang="ko-KR" sz="2000" spc="-7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046000" y="1602457"/>
            <a:ext cx="6521007" cy="2178165"/>
          </a:xfrm>
          <a:prstGeom prst="rect">
            <a:avLst/>
          </a:prstGeom>
        </p:spPr>
        <p:txBody>
          <a:bodyPr wrap="square" anchor="ctr">
            <a:noAutofit/>
          </a:bodyPr>
          <a:lstStyle/>
          <a:p>
            <a:pPr latinLnBrk="0">
              <a:defRPr/>
            </a:pPr>
            <a:endParaRPr lang="en-US" altLang="ko-KR" sz="13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551384" y="1532066"/>
            <a:ext cx="10990824" cy="988276"/>
            <a:chOff x="505176" y="1583990"/>
            <a:chExt cx="10990824" cy="988276"/>
          </a:xfrm>
        </p:grpSpPr>
        <p:cxnSp>
          <p:nvCxnSpPr>
            <p:cNvPr id="19" name="직선 연결선 18"/>
            <p:cNvCxnSpPr/>
            <p:nvPr/>
          </p:nvCxnSpPr>
          <p:spPr>
            <a:xfrm>
              <a:off x="672799" y="1963122"/>
              <a:ext cx="10823201" cy="0"/>
            </a:xfrm>
            <a:prstGeom prst="line">
              <a:avLst/>
            </a:prstGeom>
            <a:ln w="12700">
              <a:solidFill>
                <a:srgbClr val="B2B2B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직사각형 20"/>
            <p:cNvSpPr/>
            <p:nvPr/>
          </p:nvSpPr>
          <p:spPr>
            <a:xfrm>
              <a:off x="505176" y="1583990"/>
              <a:ext cx="2895344" cy="2985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atinLnBrk="0">
                <a:lnSpc>
                  <a:spcPct val="130000"/>
                </a:lnSpc>
                <a:defRPr/>
              </a:pP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Q1. </a:t>
              </a: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교육 장소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(</a:t>
              </a: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지역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)</a:t>
              </a: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은 어떻게 결정되나요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?</a:t>
              </a:r>
              <a:endPara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505176" y="2033657"/>
              <a:ext cx="10246395" cy="5386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atinLnBrk="0">
                <a:lnSpc>
                  <a:spcPct val="130000"/>
                </a:lnSpc>
                <a:defRPr/>
              </a:pP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A1. </a:t>
              </a: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전국의 </a:t>
              </a:r>
              <a:r>
                <a:rPr lang="ko-KR" altLang="en-US" sz="1200" kern="0" spc="-81" dirty="0" err="1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취업준비생에게</a:t>
              </a: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기회를 제공하고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, </a:t>
              </a: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지역별로 한정된 교육 인프라를 효율적으로 활용하기 위해 서울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, </a:t>
              </a: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대전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, </a:t>
              </a: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광주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, </a:t>
              </a: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구미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, </a:t>
              </a: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부산 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5</a:t>
              </a: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곳에서 교육을 실시하며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,</a:t>
              </a:r>
              <a:b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</a:b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     </a:t>
              </a: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지원서 작성시 희망 지역을 선택할 수 있습니다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. </a:t>
              </a: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지역 배정은 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1</a:t>
              </a: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지망을 우선 고려하되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, </a:t>
              </a: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지역별 </a:t>
              </a:r>
              <a:r>
                <a:rPr lang="ko-KR" altLang="en-US" sz="1200" kern="0" spc="-81" dirty="0" err="1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선발규모에</a:t>
              </a: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따라 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2</a:t>
              </a: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지망 혹은 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3</a:t>
              </a: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지망으로 배정될 수도 있습니다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.</a:t>
              </a:r>
              <a:endPara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endParaRPr>
            </a:p>
          </p:txBody>
        </p:sp>
      </p:grpSp>
      <p:cxnSp>
        <p:nvCxnSpPr>
          <p:cNvPr id="37" name="직선 연결선 36"/>
          <p:cNvCxnSpPr/>
          <p:nvPr/>
        </p:nvCxnSpPr>
        <p:spPr>
          <a:xfrm>
            <a:off x="719007" y="3197234"/>
            <a:ext cx="10823201" cy="0"/>
          </a:xfrm>
          <a:prstGeom prst="line">
            <a:avLst/>
          </a:prstGeom>
          <a:ln w="12700">
            <a:solidFill>
              <a:srgbClr val="B2B2B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직사각형 37"/>
          <p:cNvSpPr/>
          <p:nvPr/>
        </p:nvSpPr>
        <p:spPr>
          <a:xfrm>
            <a:off x="637498" y="2818102"/>
            <a:ext cx="2569806" cy="3524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0">
              <a:lnSpc>
                <a:spcPct val="130000"/>
              </a:lnSpc>
              <a:defRPr/>
            </a:pPr>
            <a:r>
              <a:rPr lang="en-US" altLang="ko-KR" sz="1300" kern="0" spc="-81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Q2. </a:t>
            </a:r>
            <a:r>
              <a:rPr lang="ko-KR" altLang="en-US" sz="1300" kern="0" spc="-81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선발 프로세스는 어떻게 되나요</a:t>
            </a:r>
            <a:r>
              <a:rPr lang="en-US" altLang="ko-KR" sz="1300" kern="0" spc="-81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?</a:t>
            </a:r>
            <a:endParaRPr lang="en-US" altLang="ko-KR" sz="13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637498" y="3267769"/>
            <a:ext cx="9119804" cy="14988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0">
              <a:lnSpc>
                <a:spcPct val="130000"/>
              </a:lnSpc>
              <a:defRPr/>
            </a:pP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A2. </a:t>
            </a: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지원서 접수 후 </a:t>
            </a: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SW </a:t>
            </a:r>
            <a:r>
              <a:rPr lang="ko-KR" altLang="en-US" sz="1200" kern="0" spc="-81" dirty="0" err="1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적성진단이</a:t>
            </a: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실시되며</a:t>
            </a: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, </a:t>
            </a: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이후 인터뷰를 거쳐 교육생으로 최종 선발됩니다</a:t>
            </a: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.</a:t>
            </a: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/>
            </a:r>
            <a:b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</a:br>
            <a:r>
              <a:rPr lang="ko-KR" altLang="en-US" sz="1200" kern="0" spc="-81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   지원서 </a:t>
            </a: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접수 → </a:t>
            </a: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SW </a:t>
            </a:r>
            <a:r>
              <a:rPr lang="ko-KR" altLang="en-US" sz="1200" kern="0" spc="-81" dirty="0" err="1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적성진단</a:t>
            </a: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→ </a:t>
            </a: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Interview → </a:t>
            </a: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입과 및 교육</a:t>
            </a:r>
            <a:b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</a:b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/>
            </a:r>
            <a:b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</a:br>
            <a:r>
              <a:rPr lang="ko-KR" altLang="en-US" sz="1200" kern="0" spc="-81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   </a:t>
            </a:r>
            <a:r>
              <a:rPr lang="en-US" altLang="ko-KR" sz="1200" kern="0" spc="-81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※ </a:t>
            </a: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SW </a:t>
            </a:r>
            <a:r>
              <a:rPr lang="ko-KR" altLang="en-US" sz="1200" kern="0" spc="-81" dirty="0" err="1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적성진단은</a:t>
            </a: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lang="ko-KR" altLang="en-US" sz="1200" kern="0" spc="-81" dirty="0" err="1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지원서상</a:t>
            </a: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선택한 전공 기준으로 구분하여 실시</a:t>
            </a: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(</a:t>
            </a: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온라인</a:t>
            </a: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)</a:t>
            </a: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/>
            </a:r>
            <a:b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</a:br>
            <a:r>
              <a:rPr lang="ko-KR" altLang="en-US" sz="1200" kern="0" spc="-81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        </a:t>
            </a:r>
            <a:r>
              <a:rPr lang="en-US" altLang="ko-KR" sz="1200" kern="0" spc="-81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- </a:t>
            </a: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SW </a:t>
            </a:r>
            <a:r>
              <a:rPr lang="ko-KR" altLang="en-US" sz="1200" kern="0" spc="-81" dirty="0" err="1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적성진단</a:t>
            </a: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(SW</a:t>
            </a:r>
            <a:r>
              <a:rPr lang="ko-KR" altLang="en-US" sz="1200" kern="0" spc="-81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전공자</a:t>
            </a:r>
            <a:r>
              <a:rPr lang="en-US" altLang="ko-KR" sz="1200" kern="0" spc="-81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) </a:t>
            </a: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: </a:t>
            </a: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기초 코딩테스트를 통한 기본적인 </a:t>
            </a: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SW</a:t>
            </a: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역량 확인</a:t>
            </a:r>
            <a:b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</a:br>
            <a:r>
              <a:rPr lang="ko-KR" altLang="en-US" sz="1200" kern="0" spc="-81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            </a:t>
            </a:r>
            <a:r>
              <a:rPr lang="en-US" altLang="ko-KR" sz="1200" kern="0" spc="-81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- </a:t>
            </a: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SW </a:t>
            </a:r>
            <a:r>
              <a:rPr lang="ko-KR" altLang="en-US" sz="1200" kern="0" spc="-81" dirty="0" err="1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적성진단</a:t>
            </a: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</a:t>
            </a: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(SW</a:t>
            </a:r>
            <a:r>
              <a:rPr lang="ko-KR" altLang="en-US" sz="1200" kern="0" spc="-81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비전공자</a:t>
            </a:r>
            <a:r>
              <a:rPr lang="en-US" altLang="ko-KR" sz="1200" kern="0" spc="-81" dirty="0" smtClean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) </a:t>
            </a: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: SW</a:t>
            </a: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학습에 필요한 기본적인 사고력</a:t>
            </a: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, </a:t>
            </a: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추론능력 확인 </a:t>
            </a: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(</a:t>
            </a: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수리</a:t>
            </a: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/</a:t>
            </a:r>
            <a:r>
              <a:rPr lang="ko-KR" altLang="en-US" sz="1200" kern="0" spc="-81" dirty="0" err="1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추리논리력</a:t>
            </a: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 및 </a:t>
            </a: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Computational Thinking </a:t>
            </a:r>
            <a:r>
              <a:rPr lang="ko-KR" altLang="en-US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진단</a:t>
            </a:r>
            <a:r>
              <a:rPr lang="en-US" altLang="ko-KR" sz="12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rPr>
              <a:t>)</a:t>
            </a:r>
          </a:p>
        </p:txBody>
      </p:sp>
      <p:grpSp>
        <p:nvGrpSpPr>
          <p:cNvPr id="47" name="그룹 46"/>
          <p:cNvGrpSpPr/>
          <p:nvPr/>
        </p:nvGrpSpPr>
        <p:grpSpPr>
          <a:xfrm>
            <a:off x="637498" y="5310684"/>
            <a:ext cx="10904710" cy="1062142"/>
            <a:chOff x="591290" y="1583990"/>
            <a:chExt cx="10904710" cy="1062142"/>
          </a:xfrm>
        </p:grpSpPr>
        <p:cxnSp>
          <p:nvCxnSpPr>
            <p:cNvPr id="48" name="직선 연결선 47"/>
            <p:cNvCxnSpPr/>
            <p:nvPr/>
          </p:nvCxnSpPr>
          <p:spPr>
            <a:xfrm>
              <a:off x="672799" y="1963122"/>
              <a:ext cx="10823201" cy="0"/>
            </a:xfrm>
            <a:prstGeom prst="line">
              <a:avLst/>
            </a:prstGeom>
            <a:ln w="12700">
              <a:solidFill>
                <a:srgbClr val="B2B2B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직사각형 48"/>
            <p:cNvSpPr/>
            <p:nvPr/>
          </p:nvSpPr>
          <p:spPr>
            <a:xfrm>
              <a:off x="591290" y="1583990"/>
              <a:ext cx="3632854" cy="35240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atinLnBrk="0">
                <a:lnSpc>
                  <a:spcPct val="130000"/>
                </a:lnSpc>
                <a:defRPr/>
              </a:pPr>
              <a:r>
                <a:rPr lang="en-US" altLang="ko-KR" sz="13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Q3. </a:t>
              </a:r>
              <a:r>
                <a:rPr lang="ko-KR" altLang="en-US" sz="13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지원서 작성은 홈페이지를 통해서만 가능한가요</a:t>
              </a:r>
              <a:r>
                <a:rPr lang="en-US" altLang="ko-KR" sz="13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?</a:t>
              </a:r>
              <a:endParaRPr lang="en-US" altLang="ko-KR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50" name="직사각형 49"/>
            <p:cNvSpPr/>
            <p:nvPr/>
          </p:nvSpPr>
          <p:spPr>
            <a:xfrm>
              <a:off x="591290" y="2033657"/>
              <a:ext cx="7869911" cy="6124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atinLnBrk="0">
                <a:lnSpc>
                  <a:spcPct val="130000"/>
                </a:lnSpc>
                <a:defRPr/>
              </a:pPr>
              <a:r>
                <a:rPr lang="en-US" altLang="ko-KR" sz="13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A3. </a:t>
              </a:r>
              <a:r>
                <a:rPr lang="ko-KR" altLang="en-US" sz="13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지원서는 웹 홈페이지</a:t>
              </a:r>
              <a:r>
                <a:rPr lang="en-US" altLang="ko-KR" sz="13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(ssafy.com)</a:t>
              </a:r>
              <a:r>
                <a:rPr lang="ko-KR" altLang="en-US" sz="13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를 통해서만 작성이 가능합니다</a:t>
              </a:r>
              <a:r>
                <a:rPr lang="en-US" altLang="ko-KR" sz="13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.</a:t>
              </a:r>
            </a:p>
            <a:p>
              <a:pPr latinLnBrk="0">
                <a:lnSpc>
                  <a:spcPct val="130000"/>
                </a:lnSpc>
                <a:defRPr/>
              </a:pPr>
              <a:r>
                <a: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13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    </a:t>
              </a:r>
              <a:r>
                <a:rPr lang="ko-KR" altLang="en-US" sz="13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모바일에서는 지원서 작성이 불가하므로 웹 홈페이지 회원가입 후 </a:t>
              </a:r>
              <a:r>
                <a:rPr lang="en-US" altLang="ko-KR" sz="13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PC</a:t>
              </a:r>
              <a:r>
                <a:rPr lang="ko-KR" altLang="en-US" sz="13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를 통해서 지원하여 주시길 바랍니다</a:t>
              </a:r>
              <a:r>
                <a:rPr lang="en-US" altLang="ko-KR" sz="13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.</a:t>
              </a:r>
              <a:endParaRPr lang="en-US" altLang="ko-KR" sz="1300" kern="0" spc="-81" dirty="0">
                <a:ln>
                  <a:solidFill>
                    <a:srgbClr val="9BBB59">
                      <a:alpha val="0"/>
                    </a:srgbClr>
                  </a:solidFill>
                </a:ln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1010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주요 </a:t>
            </a:r>
            <a:r>
              <a:rPr lang="en-US" altLang="ko-KR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FAQ</a:t>
            </a:r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63352" y="976660"/>
            <a:ext cx="5834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ko-KR" sz="2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I </a:t>
            </a:r>
            <a:r>
              <a:rPr lang="en-US" altLang="ko-KR" sz="20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SW</a:t>
            </a:r>
            <a:r>
              <a:rPr lang="ko-KR" altLang="en-US" sz="2000" b="1" spc="-7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적성진단</a:t>
            </a:r>
            <a:endParaRPr lang="en-US" altLang="ko-KR" sz="2000" b="1" spc="-7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046000" y="1602457"/>
            <a:ext cx="6521007" cy="2178165"/>
          </a:xfrm>
          <a:prstGeom prst="rect">
            <a:avLst/>
          </a:prstGeom>
        </p:spPr>
        <p:txBody>
          <a:bodyPr wrap="square" anchor="ctr">
            <a:noAutofit/>
          </a:bodyPr>
          <a:lstStyle/>
          <a:p>
            <a:pPr latinLnBrk="0">
              <a:defRPr/>
            </a:pPr>
            <a:endParaRPr lang="en-US" altLang="ko-KR" sz="13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368706" y="1450382"/>
            <a:ext cx="11442294" cy="1225511"/>
            <a:chOff x="368706" y="1450382"/>
            <a:chExt cx="11442294" cy="1225511"/>
          </a:xfrm>
        </p:grpSpPr>
        <p:grpSp>
          <p:nvGrpSpPr>
            <p:cNvPr id="22" name="그룹 21"/>
            <p:cNvGrpSpPr/>
            <p:nvPr/>
          </p:nvGrpSpPr>
          <p:grpSpPr>
            <a:xfrm>
              <a:off x="368706" y="1450382"/>
              <a:ext cx="11442294" cy="1225511"/>
              <a:chOff x="368706" y="1450382"/>
              <a:chExt cx="11442294" cy="2455604"/>
            </a:xfrm>
          </p:grpSpPr>
          <p:sp>
            <p:nvSpPr>
              <p:cNvPr id="15" name="직사각형 14"/>
              <p:cNvSpPr>
                <a:spLocks/>
              </p:cNvSpPr>
              <p:nvPr/>
            </p:nvSpPr>
            <p:spPr>
              <a:xfrm>
                <a:off x="368706" y="1450382"/>
                <a:ext cx="11442294" cy="2455604"/>
              </a:xfrm>
              <a:prstGeom prst="rect">
                <a:avLst/>
              </a:prstGeom>
              <a:solidFill>
                <a:srgbClr val="6CCEF5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63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6" name="모서리가 둥근 직사각형 15"/>
              <p:cNvSpPr/>
              <p:nvPr/>
            </p:nvSpPr>
            <p:spPr>
              <a:xfrm>
                <a:off x="491707" y="1578224"/>
                <a:ext cx="11184294" cy="2202399"/>
              </a:xfrm>
              <a:prstGeom prst="roundRect">
                <a:avLst>
                  <a:gd name="adj" fmla="val 5368"/>
                </a:avLst>
              </a:prstGeom>
              <a:solidFill>
                <a:schemeClr val="bg1"/>
              </a:solidFill>
              <a:ln w="1905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lIns="0" rIns="0" rtlCol="0" anchor="ctr"/>
              <a:lstStyle/>
              <a:p>
                <a:pPr algn="ctr" latinLnBrk="0">
                  <a:lnSpc>
                    <a:spcPct val="130000"/>
                  </a:lnSpc>
                  <a:defRPr/>
                </a:pPr>
                <a:endPara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5" name="그룹 24"/>
            <p:cNvGrpSpPr/>
            <p:nvPr/>
          </p:nvGrpSpPr>
          <p:grpSpPr>
            <a:xfrm>
              <a:off x="637498" y="1532066"/>
              <a:ext cx="10904710" cy="1062142"/>
              <a:chOff x="591290" y="1583990"/>
              <a:chExt cx="10904710" cy="1062142"/>
            </a:xfrm>
          </p:grpSpPr>
          <p:cxnSp>
            <p:nvCxnSpPr>
              <p:cNvPr id="19" name="직선 연결선 18"/>
              <p:cNvCxnSpPr/>
              <p:nvPr/>
            </p:nvCxnSpPr>
            <p:spPr>
              <a:xfrm>
                <a:off x="672799" y="1963122"/>
                <a:ext cx="10823201" cy="0"/>
              </a:xfrm>
              <a:prstGeom prst="line">
                <a:avLst/>
              </a:prstGeom>
              <a:ln w="12700">
                <a:solidFill>
                  <a:srgbClr val="B2B2B2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직사각형 20"/>
              <p:cNvSpPr/>
              <p:nvPr/>
            </p:nvSpPr>
            <p:spPr>
              <a:xfrm>
                <a:off x="591290" y="1583990"/>
                <a:ext cx="3252044" cy="3524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Q1. SW</a:t>
                </a:r>
                <a:r>
                  <a:rPr lang="ko-KR" altLang="en-US" sz="1300" kern="0" spc="-81" dirty="0" err="1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적성진단은</a:t>
                </a:r>
                <a:r>
                  <a:rPr lang="ko-KR" altLang="en-US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모바일로 응시 가능한가요</a:t>
                </a: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?</a:t>
                </a:r>
                <a:endPara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24" name="직사각형 23"/>
              <p:cNvSpPr/>
              <p:nvPr/>
            </p:nvSpPr>
            <p:spPr>
              <a:xfrm>
                <a:off x="591290" y="2033657"/>
                <a:ext cx="8839920" cy="6124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A1. SW</a:t>
                </a:r>
                <a:r>
                  <a:rPr lang="ko-KR" altLang="en-US" sz="1300" kern="0" spc="-81" dirty="0" err="1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적성진단은</a:t>
                </a:r>
                <a:r>
                  <a:rPr lang="ko-KR" altLang="en-US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노트북</a:t>
                </a: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, </a:t>
                </a:r>
                <a:r>
                  <a:rPr lang="ko-KR" altLang="en-US" sz="1300" kern="0" spc="-81" dirty="0" err="1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데스크탑을</a:t>
                </a:r>
                <a:r>
                  <a:rPr lang="ko-KR" altLang="en-US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이용해서만 응시 가능합니다</a:t>
                </a: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</a:t>
                </a: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    </a:t>
                </a:r>
                <a:r>
                  <a:rPr lang="ko-KR" altLang="en-US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모바일 기기로는 응시가 불가하오니 </a:t>
                </a:r>
                <a:r>
                  <a:rPr lang="ko-KR" altLang="en-US" sz="1300" kern="0" spc="-81" dirty="0" err="1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시험전</a:t>
                </a:r>
                <a:r>
                  <a:rPr lang="ko-KR" altLang="en-US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반드시 </a:t>
                </a: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SW</a:t>
                </a:r>
                <a:r>
                  <a:rPr lang="ko-KR" altLang="en-US" sz="1300" kern="0" spc="-81" dirty="0" err="1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적성진단에</a:t>
                </a:r>
                <a:r>
                  <a:rPr lang="ko-KR" altLang="en-US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적합한 </a:t>
                </a: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PC</a:t>
                </a:r>
                <a:r>
                  <a:rPr lang="ko-KR" altLang="en-US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환경으로 설정하시어 응시하시기 바랍니다</a:t>
                </a: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</a:t>
                </a:r>
                <a:endPara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그룹 3"/>
          <p:cNvGrpSpPr/>
          <p:nvPr/>
        </p:nvGrpSpPr>
        <p:grpSpPr>
          <a:xfrm>
            <a:off x="368706" y="2742168"/>
            <a:ext cx="11442294" cy="2020646"/>
            <a:chOff x="368706" y="2736418"/>
            <a:chExt cx="11442294" cy="2020646"/>
          </a:xfrm>
        </p:grpSpPr>
        <p:grpSp>
          <p:nvGrpSpPr>
            <p:cNvPr id="26" name="그룹 25"/>
            <p:cNvGrpSpPr/>
            <p:nvPr/>
          </p:nvGrpSpPr>
          <p:grpSpPr>
            <a:xfrm>
              <a:off x="368706" y="2736418"/>
              <a:ext cx="11442294" cy="2020646"/>
              <a:chOff x="368706" y="1450382"/>
              <a:chExt cx="11442294" cy="4048847"/>
            </a:xfrm>
          </p:grpSpPr>
          <p:sp>
            <p:nvSpPr>
              <p:cNvPr id="27" name="직사각형 26"/>
              <p:cNvSpPr>
                <a:spLocks/>
              </p:cNvSpPr>
              <p:nvPr/>
            </p:nvSpPr>
            <p:spPr>
              <a:xfrm>
                <a:off x="368706" y="1450382"/>
                <a:ext cx="11442294" cy="4048847"/>
              </a:xfrm>
              <a:prstGeom prst="rect">
                <a:avLst/>
              </a:prstGeom>
              <a:solidFill>
                <a:srgbClr val="6CCEF5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63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8" name="모서리가 둥근 직사각형 27"/>
              <p:cNvSpPr/>
              <p:nvPr/>
            </p:nvSpPr>
            <p:spPr>
              <a:xfrm>
                <a:off x="491707" y="1578225"/>
                <a:ext cx="11184294" cy="3740434"/>
              </a:xfrm>
              <a:prstGeom prst="roundRect">
                <a:avLst>
                  <a:gd name="adj" fmla="val 5368"/>
                </a:avLst>
              </a:prstGeom>
              <a:solidFill>
                <a:schemeClr val="bg1"/>
              </a:solidFill>
              <a:ln w="1905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lIns="0" rIns="0" rtlCol="0" anchor="ctr"/>
              <a:lstStyle/>
              <a:p>
                <a:pPr algn="ctr" latinLnBrk="0">
                  <a:lnSpc>
                    <a:spcPct val="130000"/>
                  </a:lnSpc>
                  <a:defRPr/>
                </a:pPr>
                <a:endPara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6" name="그룹 35"/>
            <p:cNvGrpSpPr/>
            <p:nvPr/>
          </p:nvGrpSpPr>
          <p:grpSpPr>
            <a:xfrm>
              <a:off x="637498" y="2818102"/>
              <a:ext cx="10904710" cy="1842356"/>
              <a:chOff x="591290" y="1583990"/>
              <a:chExt cx="10904710" cy="1842356"/>
            </a:xfrm>
          </p:grpSpPr>
          <p:cxnSp>
            <p:nvCxnSpPr>
              <p:cNvPr id="37" name="직선 연결선 36"/>
              <p:cNvCxnSpPr/>
              <p:nvPr/>
            </p:nvCxnSpPr>
            <p:spPr>
              <a:xfrm>
                <a:off x="672799" y="1963122"/>
                <a:ext cx="10823201" cy="0"/>
              </a:xfrm>
              <a:prstGeom prst="line">
                <a:avLst/>
              </a:prstGeom>
              <a:ln w="12700">
                <a:solidFill>
                  <a:srgbClr val="B2B2B2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8" name="직사각형 37"/>
              <p:cNvSpPr/>
              <p:nvPr/>
            </p:nvSpPr>
            <p:spPr>
              <a:xfrm>
                <a:off x="591290" y="1583990"/>
                <a:ext cx="4814588" cy="3524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Q2. SW</a:t>
                </a:r>
                <a:r>
                  <a:rPr lang="ko-KR" altLang="en-US" sz="1300" kern="0" spc="-81" dirty="0" err="1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적성진단</a:t>
                </a: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(SW</a:t>
                </a:r>
                <a:r>
                  <a:rPr lang="ko-KR" altLang="en-US" sz="1300" kern="0" spc="-81" dirty="0" err="1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전공자용</a:t>
                </a: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/SW</a:t>
                </a:r>
                <a:r>
                  <a:rPr lang="ko-KR" altLang="en-US" sz="1300" kern="0" spc="-81" dirty="0" err="1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비전공자용</a:t>
                </a: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)</a:t>
                </a:r>
                <a:r>
                  <a:rPr lang="ko-KR" altLang="en-US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은 어떻게 구분되나요</a:t>
                </a: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?</a:t>
                </a:r>
                <a:endPara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39" name="직사각형 38"/>
              <p:cNvSpPr/>
              <p:nvPr/>
            </p:nvSpPr>
            <p:spPr>
              <a:xfrm>
                <a:off x="591290" y="2033657"/>
                <a:ext cx="6170279" cy="139268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A2. SW</a:t>
                </a:r>
                <a:r>
                  <a:rPr lang="ko-KR" altLang="en-US" sz="1300" kern="0" spc="-81" dirty="0" err="1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적성진단은</a:t>
                </a:r>
                <a:r>
                  <a:rPr lang="ko-KR" altLang="en-US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지원서의 학력사항에서 본인이 선택한 전공 </a:t>
                </a:r>
                <a:r>
                  <a:rPr lang="ko-KR" altLang="en-US" sz="1300" kern="0" spc="-81" dirty="0" err="1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대분류</a:t>
                </a:r>
                <a:r>
                  <a:rPr lang="ko-KR" altLang="en-US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기준으로 구분됩니다</a:t>
                </a: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30000"/>
                  </a:lnSpc>
                  <a:defRPr/>
                </a:pPr>
                <a:endPara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       1. [</a:t>
                </a:r>
                <a:r>
                  <a:rPr lang="ko-KR" altLang="en-US" sz="1300" kern="0" spc="-81" dirty="0" err="1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전공대분류</a:t>
                </a: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] - [SW] </a:t>
                </a:r>
                <a:r>
                  <a:rPr lang="ko-KR" altLang="en-US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선택한 경우 </a:t>
                </a: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-&gt; SW</a:t>
                </a:r>
                <a:r>
                  <a:rPr lang="ko-KR" altLang="en-US" sz="1300" kern="0" spc="-81" dirty="0" err="1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적성진단</a:t>
                </a: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(SW</a:t>
                </a:r>
                <a:r>
                  <a:rPr lang="ko-KR" altLang="en-US" sz="1300" kern="0" spc="-81" dirty="0" err="1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전공자용</a:t>
                </a: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)</a:t>
                </a:r>
                <a:r>
                  <a:rPr lang="ko-KR" altLang="en-US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/>
                </a:r>
                <a:br>
                  <a:rPr lang="ko-KR" altLang="en-US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</a:br>
                <a:r>
                  <a:rPr lang="ko-KR" altLang="en-US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       </a:t>
                </a: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2</a:t>
                </a: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 [</a:t>
                </a:r>
                <a:r>
                  <a:rPr lang="ko-KR" altLang="en-US" sz="1300" kern="0" spc="-81" dirty="0" err="1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전공대분류</a:t>
                </a: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] - [</a:t>
                </a:r>
                <a:r>
                  <a:rPr lang="ko-KR" altLang="en-US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이공계</a:t>
                </a: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] </a:t>
                </a:r>
                <a:r>
                  <a:rPr lang="ko-KR" altLang="en-US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선택한 경우 </a:t>
                </a: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-&gt; SW</a:t>
                </a:r>
                <a:r>
                  <a:rPr lang="ko-KR" altLang="en-US" sz="1300" kern="0" spc="-81" dirty="0" err="1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적성진단</a:t>
                </a: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(SW</a:t>
                </a:r>
                <a:r>
                  <a:rPr lang="ko-KR" altLang="en-US" sz="1300" kern="0" spc="-81" dirty="0" err="1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비전공자용</a:t>
                </a: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)</a:t>
                </a:r>
                <a:r>
                  <a:rPr lang="ko-KR" altLang="en-US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/>
                </a:r>
                <a:br>
                  <a:rPr lang="ko-KR" altLang="en-US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</a:br>
                <a:r>
                  <a:rPr lang="ko-KR" altLang="en-US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       </a:t>
                </a: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3</a:t>
                </a: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 [</a:t>
                </a:r>
                <a:r>
                  <a:rPr lang="ko-KR" altLang="en-US" sz="1300" kern="0" spc="-81" dirty="0" err="1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전공대분류</a:t>
                </a: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] - [</a:t>
                </a:r>
                <a:r>
                  <a:rPr lang="ko-KR" altLang="en-US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인문</a:t>
                </a: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/</a:t>
                </a:r>
                <a:r>
                  <a:rPr lang="ko-KR" altLang="en-US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기타</a:t>
                </a: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] </a:t>
                </a:r>
                <a:r>
                  <a:rPr lang="ko-KR" altLang="en-US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선택한 경우 </a:t>
                </a: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-&gt; SW</a:t>
                </a:r>
                <a:r>
                  <a:rPr lang="ko-KR" altLang="en-US" sz="1300" kern="0" spc="-81" dirty="0" err="1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적성진단</a:t>
                </a: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(SW</a:t>
                </a:r>
                <a:r>
                  <a:rPr lang="ko-KR" altLang="en-US" sz="1300" kern="0" spc="-81" dirty="0" err="1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비전공자용</a:t>
                </a: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)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93004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주요 </a:t>
            </a:r>
            <a:r>
              <a:rPr lang="en-US" altLang="ko-KR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FAQ</a:t>
            </a:r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63352" y="976660"/>
            <a:ext cx="5834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ko-KR" sz="2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I </a:t>
            </a:r>
            <a:r>
              <a:rPr lang="ko-KR" altLang="en-US" sz="2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커리큘럼</a:t>
            </a:r>
            <a:endParaRPr lang="en-US" altLang="ko-KR" sz="2000" spc="-7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046000" y="1602457"/>
            <a:ext cx="6521007" cy="2178165"/>
          </a:xfrm>
          <a:prstGeom prst="rect">
            <a:avLst/>
          </a:prstGeom>
        </p:spPr>
        <p:txBody>
          <a:bodyPr wrap="square" anchor="ctr">
            <a:noAutofit/>
          </a:bodyPr>
          <a:lstStyle/>
          <a:p>
            <a:pPr latinLnBrk="0">
              <a:defRPr/>
            </a:pPr>
            <a:endParaRPr lang="en-US" altLang="ko-KR" sz="13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68706" y="1450384"/>
            <a:ext cx="11442294" cy="1672378"/>
            <a:chOff x="368706" y="1450384"/>
            <a:chExt cx="11442294" cy="1672378"/>
          </a:xfrm>
        </p:grpSpPr>
        <p:grpSp>
          <p:nvGrpSpPr>
            <p:cNvPr id="22" name="그룹 21"/>
            <p:cNvGrpSpPr/>
            <p:nvPr/>
          </p:nvGrpSpPr>
          <p:grpSpPr>
            <a:xfrm>
              <a:off x="368706" y="1450384"/>
              <a:ext cx="11442294" cy="1672378"/>
              <a:chOff x="368706" y="1450386"/>
              <a:chExt cx="11442294" cy="3351009"/>
            </a:xfrm>
          </p:grpSpPr>
          <p:sp>
            <p:nvSpPr>
              <p:cNvPr id="15" name="직사각형 14"/>
              <p:cNvSpPr>
                <a:spLocks/>
              </p:cNvSpPr>
              <p:nvPr/>
            </p:nvSpPr>
            <p:spPr>
              <a:xfrm>
                <a:off x="368706" y="1450386"/>
                <a:ext cx="11442294" cy="3351009"/>
              </a:xfrm>
              <a:prstGeom prst="rect">
                <a:avLst/>
              </a:prstGeom>
              <a:solidFill>
                <a:srgbClr val="6CCEF5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63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6" name="모서리가 둥근 직사각형 15"/>
              <p:cNvSpPr/>
              <p:nvPr/>
            </p:nvSpPr>
            <p:spPr>
              <a:xfrm>
                <a:off x="491707" y="1578225"/>
                <a:ext cx="11184294" cy="3115446"/>
              </a:xfrm>
              <a:prstGeom prst="roundRect">
                <a:avLst>
                  <a:gd name="adj" fmla="val 5368"/>
                </a:avLst>
              </a:prstGeom>
              <a:solidFill>
                <a:schemeClr val="bg1"/>
              </a:solidFill>
              <a:ln w="1905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lIns="0" rIns="0" rtlCol="0" anchor="ctr"/>
              <a:lstStyle/>
              <a:p>
                <a:pPr algn="ctr" latinLnBrk="0">
                  <a:lnSpc>
                    <a:spcPct val="130000"/>
                  </a:lnSpc>
                  <a:defRPr/>
                </a:pPr>
                <a:endPara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5" name="그룹 24"/>
            <p:cNvGrpSpPr/>
            <p:nvPr/>
          </p:nvGrpSpPr>
          <p:grpSpPr>
            <a:xfrm>
              <a:off x="637498" y="1532066"/>
              <a:ext cx="10904710" cy="1468407"/>
              <a:chOff x="591290" y="1583990"/>
              <a:chExt cx="10904710" cy="1468407"/>
            </a:xfrm>
          </p:grpSpPr>
          <p:cxnSp>
            <p:nvCxnSpPr>
              <p:cNvPr id="19" name="직선 연결선 18"/>
              <p:cNvCxnSpPr/>
              <p:nvPr/>
            </p:nvCxnSpPr>
            <p:spPr>
              <a:xfrm>
                <a:off x="672799" y="1963122"/>
                <a:ext cx="10823201" cy="0"/>
              </a:xfrm>
              <a:prstGeom prst="line">
                <a:avLst/>
              </a:prstGeom>
              <a:ln w="12700">
                <a:solidFill>
                  <a:srgbClr val="B2B2B2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직사각형 20"/>
              <p:cNvSpPr/>
              <p:nvPr/>
            </p:nvSpPr>
            <p:spPr>
              <a:xfrm>
                <a:off x="591290" y="1583990"/>
                <a:ext cx="2569806" cy="3524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Q1. </a:t>
                </a:r>
                <a:r>
                  <a:rPr lang="ko-KR" altLang="en-US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교육 과정은 어떻게 운영되나요</a:t>
                </a: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?</a:t>
                </a:r>
                <a:endPara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24" name="직사각형 23"/>
              <p:cNvSpPr/>
              <p:nvPr/>
            </p:nvSpPr>
            <p:spPr>
              <a:xfrm>
                <a:off x="591290" y="2033657"/>
                <a:ext cx="10161436" cy="101874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A1. 1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년간 </a:t>
                </a: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2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학기 형태로 운영됩니다</a:t>
                </a: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/>
                </a:r>
                <a:b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</a:b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       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1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학기는 코딩 및 알고리즘 </a:t>
                </a:r>
                <a:r>
                  <a:rPr lang="ko-KR" altLang="en-US" sz="1200" kern="0" spc="-81" dirty="0" err="1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집중학습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중심의 기본과정</a:t>
                </a: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, 2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학기는 문제해결 프로젝트 중심의 심화과정으로 구성됩니다</a:t>
                </a: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/>
                </a:r>
                <a:b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</a:b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       매일 </a:t>
                </a: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8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시간 이상 진행되는 강도 높은 교육과정으로 구성되어 있으며</a:t>
                </a: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, 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수업을 성실하게 수강하고 주어지는 모든 과제를 착실하게 완수해야 본 교육 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과정을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/>
                </a:r>
                <a:b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</a:b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       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수료할 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수 있습니다</a:t>
                </a: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</a:t>
                </a:r>
              </a:p>
            </p:txBody>
          </p:sp>
        </p:grpSp>
      </p:grpSp>
      <p:grpSp>
        <p:nvGrpSpPr>
          <p:cNvPr id="5" name="그룹 4"/>
          <p:cNvGrpSpPr/>
          <p:nvPr/>
        </p:nvGrpSpPr>
        <p:grpSpPr>
          <a:xfrm>
            <a:off x="368706" y="3193730"/>
            <a:ext cx="11442294" cy="1189427"/>
            <a:chOff x="368706" y="2736418"/>
            <a:chExt cx="11442294" cy="1189427"/>
          </a:xfrm>
        </p:grpSpPr>
        <p:grpSp>
          <p:nvGrpSpPr>
            <p:cNvPr id="26" name="그룹 25"/>
            <p:cNvGrpSpPr/>
            <p:nvPr/>
          </p:nvGrpSpPr>
          <p:grpSpPr>
            <a:xfrm>
              <a:off x="368706" y="2736418"/>
              <a:ext cx="11442294" cy="1189427"/>
              <a:chOff x="368706" y="1450379"/>
              <a:chExt cx="11442294" cy="3034299"/>
            </a:xfrm>
          </p:grpSpPr>
          <p:sp>
            <p:nvSpPr>
              <p:cNvPr id="27" name="직사각형 26"/>
              <p:cNvSpPr>
                <a:spLocks/>
              </p:cNvSpPr>
              <p:nvPr/>
            </p:nvSpPr>
            <p:spPr>
              <a:xfrm>
                <a:off x="368706" y="1450379"/>
                <a:ext cx="11442294" cy="3034299"/>
              </a:xfrm>
              <a:prstGeom prst="rect">
                <a:avLst/>
              </a:prstGeom>
              <a:solidFill>
                <a:srgbClr val="6CCEF5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63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8" name="모서리가 둥근 직사각형 27"/>
              <p:cNvSpPr/>
              <p:nvPr/>
            </p:nvSpPr>
            <p:spPr>
              <a:xfrm>
                <a:off x="491707" y="1578223"/>
                <a:ext cx="11184294" cy="2732557"/>
              </a:xfrm>
              <a:prstGeom prst="roundRect">
                <a:avLst>
                  <a:gd name="adj" fmla="val 5368"/>
                </a:avLst>
              </a:prstGeom>
              <a:solidFill>
                <a:schemeClr val="bg1"/>
              </a:solidFill>
              <a:ln w="1905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lIns="0" rIns="0" rtlCol="0" anchor="ctr"/>
              <a:lstStyle/>
              <a:p>
                <a:pPr algn="ctr" latinLnBrk="0">
                  <a:lnSpc>
                    <a:spcPct val="130000"/>
                  </a:lnSpc>
                  <a:defRPr/>
                </a:pPr>
                <a:endPara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6" name="그룹 35"/>
            <p:cNvGrpSpPr/>
            <p:nvPr/>
          </p:nvGrpSpPr>
          <p:grpSpPr>
            <a:xfrm>
              <a:off x="637498" y="2818102"/>
              <a:ext cx="10904710" cy="1022131"/>
              <a:chOff x="591290" y="1583990"/>
              <a:chExt cx="10904710" cy="1022131"/>
            </a:xfrm>
          </p:grpSpPr>
          <p:cxnSp>
            <p:nvCxnSpPr>
              <p:cNvPr id="37" name="직선 연결선 36"/>
              <p:cNvCxnSpPr/>
              <p:nvPr/>
            </p:nvCxnSpPr>
            <p:spPr>
              <a:xfrm>
                <a:off x="672799" y="1963122"/>
                <a:ext cx="10823201" cy="0"/>
              </a:xfrm>
              <a:prstGeom prst="line">
                <a:avLst/>
              </a:prstGeom>
              <a:ln w="12700">
                <a:solidFill>
                  <a:srgbClr val="B2B2B2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8" name="직사각형 37"/>
              <p:cNvSpPr/>
              <p:nvPr/>
            </p:nvSpPr>
            <p:spPr>
              <a:xfrm>
                <a:off x="591290" y="1583990"/>
                <a:ext cx="4057777" cy="3524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Q2. SW</a:t>
                </a:r>
                <a:r>
                  <a:rPr lang="ko-KR" altLang="en-US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</a:t>
                </a:r>
                <a:r>
                  <a:rPr lang="ko-KR" altLang="en-US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비전공자가 따라가기 어려운 커리큘럼은 아닌가요</a:t>
                </a:r>
                <a:r>
                  <a:rPr lang="en-US" altLang="ko-KR" sz="13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?</a:t>
                </a:r>
                <a:endPara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39" name="직사각형 38"/>
              <p:cNvSpPr/>
              <p:nvPr/>
            </p:nvSpPr>
            <p:spPr>
              <a:xfrm>
                <a:off x="591290" y="2033657"/>
                <a:ext cx="10312118" cy="5724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A2. </a:t>
                </a:r>
                <a:r>
                  <a:rPr lang="ko-KR" altLang="en-US" sz="1200" kern="0" spc="-81" dirty="0" err="1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비전공자를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위한 반을 따로 구성하여 코딩의 기초부터 학습하며</a:t>
                </a: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, 5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개월간 진행되는 </a:t>
                </a: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1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학기 </a:t>
                </a:r>
                <a:r>
                  <a:rPr lang="ko-KR" altLang="en-US" sz="1200" kern="0" spc="-81" dirty="0" err="1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기본과정은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스스로 </a:t>
                </a: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App.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을 개발할 수 있는 수준까지의 역량 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향상을</a:t>
                </a: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/>
                </a:r>
                <a:b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</a:br>
                <a:r>
                  <a:rPr lang="en-US" altLang="ko-KR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     </a:t>
                </a: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목표로 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합니다</a:t>
                </a: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 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그리고 추가 학습이 필요한 교육생을 위해 강사 밀착 지도와 보충학습 등도 실시하고 있습니다</a:t>
                </a: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0200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주요 </a:t>
            </a:r>
            <a:r>
              <a:rPr lang="en-US" altLang="ko-KR" dirty="0" smtClean="0">
                <a:latin typeface="SamsungOneKorean 500" panose="020B0603030303020204" pitchFamily="50" charset="-127"/>
                <a:ea typeface="SamsungOneKorean 500" panose="020B0603030303020204" pitchFamily="50" charset="-127"/>
              </a:rPr>
              <a:t>FAQ</a:t>
            </a:r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63352" y="976660"/>
            <a:ext cx="5834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ko-KR" sz="2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I </a:t>
            </a:r>
            <a:r>
              <a:rPr lang="ko-KR" altLang="en-US" sz="20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itchFamily="34" charset="0"/>
              </a:rPr>
              <a:t>기타</a:t>
            </a:r>
            <a:endParaRPr lang="en-US" altLang="ko-KR" sz="2000" spc="-7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SamsungOneKorean 500" panose="020B0603030303020204" pitchFamily="50" charset="-127"/>
              <a:ea typeface="SamsungOneKorean 500" panose="020B0603030303020204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046000" y="1602457"/>
            <a:ext cx="6521007" cy="2178165"/>
          </a:xfrm>
          <a:prstGeom prst="rect">
            <a:avLst/>
          </a:prstGeom>
        </p:spPr>
        <p:txBody>
          <a:bodyPr wrap="square" anchor="ctr">
            <a:noAutofit/>
          </a:bodyPr>
          <a:lstStyle/>
          <a:p>
            <a:pPr latinLnBrk="0">
              <a:defRPr/>
            </a:pPr>
            <a:endParaRPr lang="en-US" altLang="ko-KR" sz="13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68706" y="1450382"/>
            <a:ext cx="11442294" cy="1225511"/>
            <a:chOff x="368706" y="1450382"/>
            <a:chExt cx="11442294" cy="1225511"/>
          </a:xfrm>
        </p:grpSpPr>
        <p:grpSp>
          <p:nvGrpSpPr>
            <p:cNvPr id="22" name="그룹 21"/>
            <p:cNvGrpSpPr/>
            <p:nvPr/>
          </p:nvGrpSpPr>
          <p:grpSpPr>
            <a:xfrm>
              <a:off x="368706" y="1450382"/>
              <a:ext cx="11442294" cy="1225511"/>
              <a:chOff x="368706" y="1450382"/>
              <a:chExt cx="11442294" cy="2455604"/>
            </a:xfrm>
          </p:grpSpPr>
          <p:sp>
            <p:nvSpPr>
              <p:cNvPr id="15" name="직사각형 14"/>
              <p:cNvSpPr>
                <a:spLocks/>
              </p:cNvSpPr>
              <p:nvPr/>
            </p:nvSpPr>
            <p:spPr>
              <a:xfrm>
                <a:off x="368706" y="1450382"/>
                <a:ext cx="11442294" cy="2455604"/>
              </a:xfrm>
              <a:prstGeom prst="rect">
                <a:avLst/>
              </a:prstGeom>
              <a:solidFill>
                <a:srgbClr val="6CCEF5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63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6" name="모서리가 둥근 직사각형 15"/>
              <p:cNvSpPr/>
              <p:nvPr/>
            </p:nvSpPr>
            <p:spPr>
              <a:xfrm>
                <a:off x="497706" y="1576984"/>
                <a:ext cx="11184294" cy="2202400"/>
              </a:xfrm>
              <a:prstGeom prst="roundRect">
                <a:avLst>
                  <a:gd name="adj" fmla="val 5368"/>
                </a:avLst>
              </a:prstGeom>
              <a:solidFill>
                <a:schemeClr val="bg1"/>
              </a:solidFill>
              <a:ln w="1905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lIns="0" rIns="0" rtlCol="0" anchor="ctr"/>
              <a:lstStyle/>
              <a:p>
                <a:pPr algn="ctr" latinLnBrk="0">
                  <a:lnSpc>
                    <a:spcPct val="130000"/>
                  </a:lnSpc>
                  <a:defRPr/>
                </a:pPr>
                <a:endPara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5" name="그룹 24"/>
            <p:cNvGrpSpPr/>
            <p:nvPr/>
          </p:nvGrpSpPr>
          <p:grpSpPr>
            <a:xfrm>
              <a:off x="637498" y="1532066"/>
              <a:ext cx="10904710" cy="1022131"/>
              <a:chOff x="591290" y="1583990"/>
              <a:chExt cx="10904710" cy="1022131"/>
            </a:xfrm>
          </p:grpSpPr>
          <p:cxnSp>
            <p:nvCxnSpPr>
              <p:cNvPr id="19" name="직선 연결선 18"/>
              <p:cNvCxnSpPr/>
              <p:nvPr/>
            </p:nvCxnSpPr>
            <p:spPr>
              <a:xfrm>
                <a:off x="672799" y="1963122"/>
                <a:ext cx="10823201" cy="0"/>
              </a:xfrm>
              <a:prstGeom prst="line">
                <a:avLst/>
              </a:prstGeom>
              <a:ln w="12700">
                <a:solidFill>
                  <a:srgbClr val="B2B2B2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직사각형 20"/>
              <p:cNvSpPr/>
              <p:nvPr/>
            </p:nvSpPr>
            <p:spPr>
              <a:xfrm>
                <a:off x="591290" y="1583990"/>
                <a:ext cx="3156633" cy="3273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Q1. </a:t>
                </a:r>
                <a:r>
                  <a:rPr lang="ko-KR" altLang="en-US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교육생에게는 어떤 사항들이 지원되나요</a:t>
                </a:r>
                <a:r>
                  <a:rPr lang="en-US" altLang="ko-KR" sz="13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?</a:t>
                </a:r>
              </a:p>
            </p:txBody>
          </p:sp>
          <p:sp>
            <p:nvSpPr>
              <p:cNvPr id="24" name="직사각형 23"/>
              <p:cNvSpPr/>
              <p:nvPr/>
            </p:nvSpPr>
            <p:spPr>
              <a:xfrm>
                <a:off x="591290" y="2033657"/>
                <a:ext cx="7829195" cy="5724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atinLnBrk="0">
                  <a:lnSpc>
                    <a:spcPct val="130000"/>
                  </a:lnSpc>
                  <a:defRPr/>
                </a:pP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A1. 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교육생에게는 양질의 </a:t>
                </a: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SW 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교육이 무료로 제공될 뿐만 아니라</a:t>
                </a: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, 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교육 기간 중 월 </a:t>
                </a: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100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만원의 교육지원비도 제공됩니다</a:t>
                </a: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/>
                </a:r>
                <a:b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</a:br>
                <a:r>
                  <a:rPr lang="ko-KR" altLang="en-US" sz="1200" kern="0" spc="-81" dirty="0" smtClean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     또한</a:t>
                </a: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, 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개인별 맞춤형 취업 컨설팅 서비스가 제공되며</a:t>
                </a: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, </a:t>
                </a:r>
                <a:r>
                  <a:rPr lang="ko-KR" altLang="en-US" sz="1200" kern="0" spc="-81" dirty="0" err="1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교육성적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우수자에게는 국내외 연구소 </a:t>
                </a:r>
                <a:r>
                  <a:rPr lang="ko-KR" altLang="en-US" sz="1200" kern="0" spc="-81" dirty="0" err="1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실습기회가</a:t>
                </a:r>
                <a:r>
                  <a:rPr lang="ko-KR" altLang="en-US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 주어집니다</a:t>
                </a:r>
                <a:r>
                  <a:rPr lang="en-US" altLang="ko-KR" sz="1200" kern="0" spc="-81" dirty="0">
                    <a:ln>
                      <a:solidFill>
                        <a:srgbClr val="9BBB59">
                          <a:alpha val="0"/>
                        </a:srgbClr>
                      </a:solidFill>
                    </a:ln>
                    <a:solidFill>
                      <a:prstClr val="black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rPr>
                  <a:t>. </a:t>
                </a:r>
              </a:p>
            </p:txBody>
          </p:sp>
        </p:grpSp>
      </p:grpSp>
      <p:sp>
        <p:nvSpPr>
          <p:cNvPr id="27" name="직사각형 26"/>
          <p:cNvSpPr>
            <a:spLocks/>
          </p:cNvSpPr>
          <p:nvPr/>
        </p:nvSpPr>
        <p:spPr>
          <a:xfrm>
            <a:off x="368706" y="2752000"/>
            <a:ext cx="11442294" cy="3833139"/>
          </a:xfrm>
          <a:prstGeom prst="rect">
            <a:avLst/>
          </a:prstGeom>
          <a:solidFill>
            <a:srgbClr val="6CCEF5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63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497706" y="2818426"/>
            <a:ext cx="11184294" cy="3700286"/>
          </a:xfrm>
          <a:prstGeom prst="roundRect">
            <a:avLst>
              <a:gd name="adj" fmla="val 5368"/>
            </a:avLst>
          </a:prstGeom>
          <a:solidFill>
            <a:schemeClr val="bg1"/>
          </a:solidFill>
          <a:ln w="1905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0" rIns="0" rtlCol="0" anchor="ctr"/>
          <a:lstStyle/>
          <a:p>
            <a:pPr algn="ctr" latinLnBrk="0">
              <a:lnSpc>
                <a:spcPct val="130000"/>
              </a:lnSpc>
              <a:defRPr/>
            </a:pPr>
            <a:endParaRPr lang="en-US" altLang="ko-KR" sz="1300" kern="0" spc="-81" dirty="0">
              <a:ln>
                <a:solidFill>
                  <a:srgbClr val="9BBB59">
                    <a:alpha val="0"/>
                  </a:srgbClr>
                </a:solidFill>
              </a:ln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anose="020B0604020202020204" pitchFamily="34" charset="0"/>
            </a:endParaRPr>
          </a:p>
        </p:txBody>
      </p:sp>
      <p:grpSp>
        <p:nvGrpSpPr>
          <p:cNvPr id="36" name="그룹 35"/>
          <p:cNvGrpSpPr/>
          <p:nvPr/>
        </p:nvGrpSpPr>
        <p:grpSpPr>
          <a:xfrm>
            <a:off x="637498" y="2833684"/>
            <a:ext cx="10904710" cy="3462574"/>
            <a:chOff x="591290" y="1583990"/>
            <a:chExt cx="10904710" cy="3462574"/>
          </a:xfrm>
        </p:grpSpPr>
        <p:cxnSp>
          <p:nvCxnSpPr>
            <p:cNvPr id="37" name="직선 연결선 36"/>
            <p:cNvCxnSpPr/>
            <p:nvPr/>
          </p:nvCxnSpPr>
          <p:spPr>
            <a:xfrm>
              <a:off x="672799" y="1963122"/>
              <a:ext cx="10823201" cy="0"/>
            </a:xfrm>
            <a:prstGeom prst="line">
              <a:avLst/>
            </a:prstGeom>
            <a:ln w="12700">
              <a:solidFill>
                <a:srgbClr val="B2B2B2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직사각형 37"/>
            <p:cNvSpPr/>
            <p:nvPr/>
          </p:nvSpPr>
          <p:spPr>
            <a:xfrm>
              <a:off x="591290" y="1583990"/>
              <a:ext cx="6020431" cy="3273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atinLnBrk="0">
                <a:lnSpc>
                  <a:spcPct val="130000"/>
                </a:lnSpc>
                <a:defRPr/>
              </a:pPr>
              <a:r>
                <a: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Q2. SSAFY </a:t>
              </a:r>
              <a:r>
                <a:rPr lang="ko-KR" altLang="en-US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교육생은 누구나 </a:t>
              </a:r>
              <a:r>
                <a:rPr lang="ko-KR" altLang="en-US" sz="1300" kern="0" spc="-81" dirty="0" err="1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국민내일배움카드를</a:t>
              </a:r>
              <a:r>
                <a:rPr lang="ko-KR" altLang="en-US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통한 </a:t>
              </a:r>
              <a:r>
                <a:rPr lang="ko-KR" altLang="en-US" sz="1300" kern="0" spc="-81" dirty="0" err="1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훈련장려금</a:t>
              </a:r>
              <a:r>
                <a:rPr lang="ko-KR" altLang="en-US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지원을 받을 수 있나요</a:t>
              </a:r>
              <a:r>
                <a:rPr lang="en-US" altLang="ko-KR" sz="13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?</a:t>
              </a: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591290" y="2107298"/>
              <a:ext cx="10173554" cy="293926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atinLnBrk="0">
                <a:lnSpc>
                  <a:spcPct val="130000"/>
                </a:lnSpc>
                <a:defRPr/>
              </a:pP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A2. 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아닙니다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. </a:t>
              </a:r>
              <a:r>
                <a:rPr lang="ko-KR" altLang="en-US" sz="1200" kern="0" spc="-81" dirty="0" err="1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국민내일배움카드를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통한 정부 훈련장려금은 대전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, 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광주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, 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구미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, </a:t>
              </a:r>
              <a:r>
                <a:rPr lang="ko-KR" altLang="en-US" sz="1200" kern="0" spc="-81" dirty="0" err="1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부울경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캠퍼스 교육생에 한하여 지원받을 수 있습니다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.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/>
              </a:r>
              <a:b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</a:br>
              <a:r>
                <a:rPr lang="ko-KR" altLang="en-US" sz="6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/>
              </a:r>
              <a:br>
                <a:rPr lang="ko-KR" altLang="en-US" sz="6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</a:b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       단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, 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다음의 경우에는 </a:t>
              </a:r>
              <a:r>
                <a:rPr lang="ko-KR" altLang="en-US" sz="1200" kern="0" spc="-81" dirty="0" err="1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훈련장려금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지급 대상에서 제외될 수 있습니다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.(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별도 문의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)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/>
              </a:r>
              <a:b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</a:b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       ① 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SSAFY 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입과 前 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K-Digital Training 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과정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, 4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차 산업혁명 </a:t>
              </a:r>
              <a:r>
                <a:rPr lang="ko-KR" altLang="en-US" sz="1200" kern="0" spc="-81" dirty="0" err="1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선도과정을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수료한 이력이 있는 경우</a:t>
              </a:r>
              <a:b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</a:b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       ② 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SSAFY 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입과 前 정부 훈련장려금을 수령한 이력이 있는 경우</a:t>
              </a:r>
              <a:b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</a:br>
              <a:r>
                <a:rPr lang="ko-KR" altLang="en-US" sz="6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/>
              </a:r>
              <a:br>
                <a:rPr lang="ko-KR" altLang="en-US" sz="6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</a:b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       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- </a:t>
              </a:r>
              <a:r>
                <a:rPr lang="ko-KR" altLang="en-US" sz="1200" kern="0" spc="-81" dirty="0" err="1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훈련장려금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지급 기준은 </a:t>
              </a:r>
              <a:r>
                <a:rPr lang="ko-KR" altLang="en-US" sz="1200" kern="0" spc="-81" dirty="0" err="1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국민내일배움카드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규정에 따르며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, 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기타 </a:t>
              </a:r>
              <a:r>
                <a:rPr lang="ko-KR" altLang="en-US" sz="1200" kern="0" spc="-81" dirty="0" err="1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국민내일배움카드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관련 자세한 사항은 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HRD-Net 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홈페이지에서 확인바랍니다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.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/>
              </a:r>
              <a:b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</a:b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          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( 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https://www.hrd.go.kr/hrdp/gi/pgibo/PGIBO0101T.do )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/>
              </a:r>
              <a:b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</a:br>
              <a:r>
                <a:rPr lang="ko-KR" altLang="en-US" sz="6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/>
              </a:r>
              <a:br>
                <a:rPr lang="ko-KR" altLang="en-US" sz="6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</a:b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       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- 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SSAFY 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교육 중 </a:t>
              </a:r>
              <a:r>
                <a:rPr lang="ko-KR" altLang="en-US" sz="1200" kern="0" spc="-81" dirty="0" err="1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국민내일배움카드를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통한 정부 훈련장려금을 받은 경우 향후 고용노동부 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K-Digital Training 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과정 수강에 제한이 있을 수 있습니다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.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/>
              </a:r>
              <a:b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</a:br>
              <a:r>
                <a:rPr lang="ko-KR" altLang="en-US" sz="6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/>
              </a:r>
              <a:br>
                <a:rPr lang="ko-KR" altLang="en-US" sz="6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</a:b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       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- </a:t>
              </a:r>
              <a:r>
                <a:rPr lang="ko-KR" altLang="en-US" sz="1200" kern="0" spc="-81" dirty="0" err="1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국민내일배움카드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관련 사항은 정부의 </a:t>
              </a:r>
              <a:r>
                <a:rPr lang="ko-KR" altLang="en-US" sz="1200" kern="0" spc="-81" dirty="0" err="1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훈련장려금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추가지원 관련 내용입니다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.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/>
              </a:r>
              <a:b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</a:b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          위의 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내용과는 상관없이 자격요건에 부합한다면 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SSAFY 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교육생 모집에는 지원할 수 있으며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, 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삼성에서 지급하는 </a:t>
              </a:r>
              <a:r>
                <a:rPr lang="ko-KR" altLang="en-US" sz="1200" kern="0" spc="-81" dirty="0" err="1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교육지원금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100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만원은 모든 </a:t>
              </a: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교육생에게</a:t>
              </a: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/>
              </a:r>
              <a:b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</a:br>
              <a:r>
                <a:rPr lang="en-US" altLang="ko-KR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           </a:t>
              </a:r>
              <a:r>
                <a:rPr lang="ko-KR" altLang="en-US" sz="1200" kern="0" spc="-81" dirty="0" smtClean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기본적으로 </a:t>
              </a:r>
              <a:r>
                <a:rPr lang="ko-KR" altLang="en-US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지급됩니다</a:t>
              </a:r>
              <a:r>
                <a:rPr lang="en-US" altLang="ko-KR" sz="1200" kern="0" spc="-81" dirty="0">
                  <a:ln>
                    <a:solidFill>
                      <a:srgbClr val="9BBB59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83402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한쪽 모서리가 잘린 사각형 26"/>
          <p:cNvSpPr/>
          <p:nvPr/>
        </p:nvSpPr>
        <p:spPr>
          <a:xfrm rot="10800000">
            <a:off x="2944340" y="2348880"/>
            <a:ext cx="5910777" cy="1765608"/>
          </a:xfrm>
          <a:prstGeom prst="snip1Rect">
            <a:avLst>
              <a:gd name="adj" fmla="val 9501"/>
            </a:avLst>
          </a:prstGeom>
          <a:solidFill>
            <a:srgbClr val="00A0E6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dirty="0">
              <a:latin typeface="SamsungOneKorean 500" panose="020B0603030303020204" pitchFamily="50" charset="-127"/>
              <a:ea typeface="SamsungOneKorean 500" panose="020B0603030303020204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117395" y="2680243"/>
            <a:ext cx="3922821" cy="1065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6600" b="1" spc="-300" dirty="0" smtClean="0">
                <a:ln>
                  <a:solidFill>
                    <a:srgbClr val="EAA000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SamsungOneKorean 500" panose="020B0603030303020204" pitchFamily="50" charset="-127"/>
                <a:ea typeface="SamsungOneKorean 500" panose="020B0603030303020204" pitchFamily="50" charset="-127"/>
                <a:cs typeface="Arial" panose="020B0604020202020204" pitchFamily="34" charset="0"/>
              </a:rPr>
              <a:t>감사합니다</a:t>
            </a:r>
            <a:endParaRPr lang="ko-KR" altLang="en-US" sz="6600" b="1" spc="-300" dirty="0">
              <a:ln>
                <a:solidFill>
                  <a:srgbClr val="EAA000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latin typeface="SamsungOneKorean 500" panose="020B0603030303020204" pitchFamily="50" charset="-127"/>
              <a:ea typeface="SamsungOneKorean 500" panose="020B0603030303020204" pitchFamily="50" charset="-127"/>
              <a:cs typeface="Arial" panose="020B0604020202020204" pitchFamily="34" charset="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2842372" y="4262236"/>
            <a:ext cx="249859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그룹 7"/>
          <p:cNvGrpSpPr/>
          <p:nvPr/>
        </p:nvGrpSpPr>
        <p:grpSpPr>
          <a:xfrm>
            <a:off x="570737" y="5412940"/>
            <a:ext cx="11258072" cy="1173286"/>
            <a:chOff x="543469" y="5958300"/>
            <a:chExt cx="11258072" cy="803430"/>
          </a:xfrm>
        </p:grpSpPr>
        <p:pic>
          <p:nvPicPr>
            <p:cNvPr id="9" name="Picture 8" descr="D:\작업\saffy 외주\자료\1023\ssafy_logo_black.pn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9136" y="5990808"/>
              <a:ext cx="541735" cy="3195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1195765" y="6008322"/>
              <a:ext cx="2618146" cy="2107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en-US" altLang="ko-KR" sz="1400" spc="-4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SamsungOneKorean 500" panose="020B0600000101010101" charset="-127"/>
                  <a:ea typeface="SamsungOneKorean 500" panose="020B0600000101010101" charset="-127"/>
                  <a:cs typeface="Arial" pitchFamily="34" charset="0"/>
                </a:rPr>
                <a:t>www.ssafy.com</a:t>
              </a:r>
              <a:endParaRPr lang="ko-KR" altLang="en-US" sz="14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SamsungOneKorean 500" panose="020B0600000101010101" charset="-127"/>
                <a:ea typeface="SamsungOneKorean 500" panose="020B0600000101010101" charset="-127"/>
                <a:cs typeface="Arial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340540" y="5987931"/>
              <a:ext cx="1800200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en-US" altLang="ko-KR" sz="1400" b="1" spc="-4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SamsungOneKorean 500" panose="020B0600000101010101" charset="-127"/>
                  <a:ea typeface="SamsungOneKorean 500" panose="020B0600000101010101" charset="-127"/>
                  <a:cs typeface="Arial" pitchFamily="34" charset="0"/>
                </a:rPr>
                <a:t>HELLOSSAFY</a:t>
              </a:r>
            </a:p>
            <a:p>
              <a:pPr>
                <a:spcBef>
                  <a:spcPts val="600"/>
                </a:spcBef>
              </a:pPr>
              <a:r>
                <a:rPr lang="en-US" altLang="ko-KR" sz="1000" spc="-4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SamsungOneKorean 500" panose="020B0600000101010101" charset="-127"/>
                  <a:ea typeface="SamsungOneKorean 500" panose="020B0600000101010101" charset="-127"/>
                  <a:cs typeface="Arial" pitchFamily="34" charset="0"/>
                </a:rPr>
                <a:t>https</a:t>
              </a:r>
              <a:r>
                <a:rPr lang="en-US" altLang="ko-KR" sz="1000" spc="-4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SamsungOneKorean 500" panose="020B0600000101010101" charset="-127"/>
                  <a:ea typeface="SamsungOneKorean 500" panose="020B0600000101010101" charset="-127"/>
                  <a:cs typeface="Arial" pitchFamily="34" charset="0"/>
                </a:rPr>
                <a:t>://url.kr/t2z15b</a:t>
              </a:r>
            </a:p>
          </p:txBody>
        </p:sp>
        <p:pic>
          <p:nvPicPr>
            <p:cNvPr id="15" name="그림 14">
              <a:hlinkClick r:id="rId4"/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54096" y="5958300"/>
              <a:ext cx="972142" cy="305659"/>
            </a:xfrm>
            <a:prstGeom prst="rect">
              <a:avLst/>
            </a:prstGeom>
          </p:spPr>
        </p:pic>
        <p:pic>
          <p:nvPicPr>
            <p:cNvPr id="16" name="그림 15">
              <a:hlinkClick r:id="rId6"/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60587" y="6009821"/>
              <a:ext cx="1148304" cy="300579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7508891" y="5990808"/>
              <a:ext cx="2448273" cy="5463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en-US" altLang="ko-KR" sz="1400" b="1" spc="-4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SamsungOneKorean 500" panose="020B0600000101010101" charset="-127"/>
                  <a:ea typeface="SamsungOneKorean 500" panose="020B0600000101010101" charset="-127"/>
                  <a:cs typeface="Arial" pitchFamily="34" charset="0"/>
                </a:rPr>
                <a:t>HELLOSSAFY</a:t>
              </a:r>
            </a:p>
            <a:p>
              <a:pPr>
                <a:spcBef>
                  <a:spcPts val="600"/>
                </a:spcBef>
              </a:pPr>
              <a:r>
                <a:rPr lang="en-US" altLang="ko-KR" sz="1050" spc="-4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SamsungOneKorean 500" panose="020B0600000101010101" charset="-127"/>
                  <a:ea typeface="SamsungOneKorean 500" panose="020B0600000101010101" charset="-127"/>
                  <a:cs typeface="Arial" pitchFamily="34" charset="0"/>
                </a:rPr>
                <a:t>www.instagram.com/hellossafy</a:t>
              </a:r>
              <a:endParaRPr lang="en-US" altLang="ko-KR" sz="105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SamsungOneKorean 500" panose="020B0600000101010101" charset="-127"/>
                <a:ea typeface="SamsungOneKorean 500" panose="020B0600000101010101" charset="-127"/>
                <a:cs typeface="Arial" pitchFamily="34" charset="0"/>
              </a:endParaRPr>
            </a:p>
          </p:txBody>
        </p:sp>
        <p:pic>
          <p:nvPicPr>
            <p:cNvPr id="18" name="그림 17">
              <a:hlinkClick r:id="rId8"/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538036" y="5986961"/>
              <a:ext cx="366617" cy="323439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9904653" y="6008322"/>
              <a:ext cx="1896888" cy="3688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en-US" altLang="ko-KR" sz="1400" b="1" spc="-4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SamsungOneKorean 500" panose="020B0600000101010101" charset="-127"/>
                  <a:ea typeface="SamsungOneKorean 500" panose="020B0600000101010101" charset="-127"/>
                  <a:cs typeface="Arial" pitchFamily="34" charset="0"/>
                </a:rPr>
                <a:t>HELLOSSAFY</a:t>
              </a:r>
            </a:p>
            <a:p>
              <a:pPr>
                <a:spcBef>
                  <a:spcPts val="600"/>
                </a:spcBef>
              </a:pPr>
              <a:r>
                <a:rPr lang="en-US" altLang="ko-KR" sz="1000" spc="-4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SamsungOneKorean 500" panose="020B0600000101010101" charset="-127"/>
                  <a:ea typeface="SamsungOneKorean 500" panose="020B0600000101010101" charset="-127"/>
                  <a:cs typeface="Arial" pitchFamily="34" charset="0"/>
                </a:rPr>
                <a:t>www.facebook.com/hellossafy</a:t>
              </a:r>
              <a:endParaRPr lang="en-US" altLang="ko-KR" sz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SamsungOneKorean 500" panose="020B0600000101010101" charset="-127"/>
                <a:ea typeface="SamsungOneKorean 500" panose="020B0600000101010101" charset="-127"/>
                <a:cs typeface="Arial" pitchFamily="34" charset="0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543469" y="6402301"/>
              <a:ext cx="11242172" cy="359429"/>
              <a:chOff x="1040062" y="6465447"/>
              <a:chExt cx="11242172" cy="359429"/>
            </a:xfrm>
          </p:grpSpPr>
          <p:sp>
            <p:nvSpPr>
              <p:cNvPr id="22" name="TextBox 21"/>
              <p:cNvSpPr txBox="1"/>
              <p:nvPr/>
            </p:nvSpPr>
            <p:spPr>
              <a:xfrm>
                <a:off x="8753842" y="6517099"/>
                <a:ext cx="352839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Bef>
                    <a:spcPts val="600"/>
                  </a:spcBef>
                </a:pPr>
                <a:r>
                  <a:rPr lang="ko-KR" altLang="en-US" sz="1400" dirty="0" smtClean="0">
                    <a:latin typeface="SamsungOneKorean 500" panose="020B0600000101010101" charset="-127"/>
                    <a:ea typeface="SamsungOneKorean 500" panose="020B0600000101010101" charset="-127"/>
                  </a:rPr>
                  <a:t>          </a:t>
                </a:r>
                <a:r>
                  <a:rPr lang="ko-KR" altLang="en-US" sz="1400" spc="-100" dirty="0" smtClean="0">
                    <a:latin typeface="SamsungOneKorean 500" panose="020B0600000101010101" charset="-127"/>
                    <a:ea typeface="SamsungOneKorean 500" panose="020B0600000101010101" charset="-127"/>
                  </a:rPr>
                  <a:t>삼성 청년 </a:t>
                </a:r>
                <a:r>
                  <a:rPr lang="en-US" altLang="ko-KR" sz="1400" spc="-100" dirty="0" smtClean="0">
                    <a:latin typeface="SamsungOneKorean 500" panose="020B0600000101010101" charset="-127"/>
                    <a:ea typeface="SamsungOneKorean 500" panose="020B0600000101010101" charset="-127"/>
                  </a:rPr>
                  <a:t>SW </a:t>
                </a:r>
                <a:r>
                  <a:rPr lang="ko-KR" altLang="en-US" sz="1400" spc="-100" dirty="0" smtClean="0">
                    <a:latin typeface="SamsungOneKorean 500" panose="020B0600000101010101" charset="-127"/>
                    <a:ea typeface="SamsungOneKorean 500" panose="020B0600000101010101" charset="-127"/>
                  </a:rPr>
                  <a:t>아카데미 사무국 </a:t>
                </a:r>
                <a:r>
                  <a:rPr lang="en-US" altLang="ko-KR" sz="1400" spc="-100" dirty="0" smtClean="0">
                    <a:latin typeface="SamsungOneKorean 500" panose="020B0600000101010101" charset="-127"/>
                    <a:ea typeface="SamsungOneKorean 500" panose="020B0600000101010101" charset="-127"/>
                  </a:rPr>
                  <a:t>02-3429-5100</a:t>
                </a:r>
                <a:r>
                  <a:rPr lang="ko-KR" altLang="en-US" sz="1400" spc="-100" dirty="0" smtClean="0">
                    <a:latin typeface="SamsungOneKorean 500" panose="020B0600000101010101" charset="-127"/>
                    <a:ea typeface="SamsungOneKorean 500" panose="020B0600000101010101" charset="-127"/>
                  </a:rPr>
                  <a:t> </a:t>
                </a:r>
                <a:endParaRPr lang="en-US" altLang="ko-KR" sz="1400" spc="-100" dirty="0" smtClean="0">
                  <a:latin typeface="SamsungOneKorean 500" panose="020B0600000101010101" charset="-127"/>
                  <a:ea typeface="SamsungOneKorean 500" panose="020B0600000101010101" charset="-127"/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1040062" y="6465447"/>
                <a:ext cx="2927129" cy="1791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Bef>
                    <a:spcPts val="600"/>
                  </a:spcBef>
                </a:pPr>
                <a:r>
                  <a:rPr lang="en-US" altLang="ko-KR" sz="1100" spc="-100" dirty="0" smtClean="0">
                    <a:latin typeface="SamsungOneKorean 500" panose="020B0600000101010101" charset="-127"/>
                    <a:ea typeface="SamsungOneKorean 500" panose="020B0600000101010101" charset="-127"/>
                  </a:rPr>
                  <a:t>※ </a:t>
                </a:r>
                <a:r>
                  <a:rPr lang="ko-KR" altLang="en-US" sz="1100" spc="-100" dirty="0" smtClean="0">
                    <a:latin typeface="SamsungOneKorean 500" panose="020B0600000101010101" charset="-127"/>
                    <a:ea typeface="SamsungOneKorean 500" panose="020B0600000101010101" charset="-127"/>
                  </a:rPr>
                  <a:t>로고를 클릭하면</a:t>
                </a:r>
                <a:r>
                  <a:rPr lang="en-US" altLang="ko-KR" sz="1100" spc="-100" dirty="0" smtClean="0">
                    <a:latin typeface="SamsungOneKorean 500" panose="020B0600000101010101" charset="-127"/>
                    <a:ea typeface="SamsungOneKorean 500" panose="020B0600000101010101" charset="-127"/>
                  </a:rPr>
                  <a:t>,</a:t>
                </a:r>
                <a:r>
                  <a:rPr lang="ko-KR" altLang="en-US" sz="1100" spc="-100" dirty="0" smtClean="0">
                    <a:latin typeface="SamsungOneKorean 500" panose="020B0600000101010101" charset="-127"/>
                    <a:ea typeface="SamsungOneKorean 500" panose="020B0600000101010101" charset="-127"/>
                  </a:rPr>
                  <a:t> 해당  사이트로  이동합니다</a:t>
                </a:r>
                <a:r>
                  <a:rPr lang="en-US" altLang="ko-KR" sz="1100" dirty="0" smtClean="0">
                    <a:latin typeface="SamsungOneKorean 500" panose="020B0600000101010101" charset="-127"/>
                    <a:ea typeface="SamsungOneKorean 500" panose="020B0600000101010101" charset="-127"/>
                  </a:rPr>
                  <a:t>.</a:t>
                </a:r>
                <a:r>
                  <a:rPr lang="ko-KR" altLang="en-US" sz="1100" dirty="0" smtClean="0">
                    <a:latin typeface="SamsungOneKorean 500" panose="020B0600000101010101" charset="-127"/>
                    <a:ea typeface="SamsungOneKorean 500" panose="020B0600000101010101" charset="-127"/>
                  </a:rPr>
                  <a:t> </a:t>
                </a:r>
                <a:endParaRPr lang="en-US" altLang="ko-KR" sz="1100" dirty="0" smtClean="0">
                  <a:latin typeface="SamsungOneKorean 500" panose="020B0600000101010101" charset="-127"/>
                  <a:ea typeface="SamsungOneKorean 500" panose="020B0600000101010101" charset="-127"/>
                </a:endParaRPr>
              </a:p>
            </p:txBody>
          </p:sp>
        </p:grpSp>
      </p:grpSp>
      <p:pic>
        <p:nvPicPr>
          <p:cNvPr id="19" name="그림 18"/>
          <p:cNvPicPr>
            <a:picLocks noChangeAspect="1"/>
          </p:cNvPicPr>
          <p:nvPr/>
        </p:nvPicPr>
        <p:blipFill>
          <a:blip r:embed="rId10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0416" y="332656"/>
            <a:ext cx="1973466" cy="635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999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TM03457485[[fn=그물]]</Template>
  <TotalTime>33756</TotalTime>
  <Words>1695</Words>
  <Application>Microsoft Office PowerPoint</Application>
  <PresentationFormat>와이드스크린</PresentationFormat>
  <Paragraphs>230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5" baseType="lpstr">
      <vt:lpstr>맑은 고딕</vt:lpstr>
      <vt:lpstr>Arial</vt:lpstr>
      <vt:lpstr>삼성긴고딕 Bold</vt:lpstr>
      <vt:lpstr>삼성긴고딕 ExtraBold</vt:lpstr>
      <vt:lpstr>나눔고딕</vt:lpstr>
      <vt:lpstr>나눔스퀘어 Bold</vt:lpstr>
      <vt:lpstr>SamsungOneKorean 500</vt:lpstr>
      <vt:lpstr>삼성긴고딕 Medium</vt:lpstr>
      <vt:lpstr>나눔스퀘어 ExtraBold</vt:lpstr>
      <vt:lpstr>Office 테마</vt:lpstr>
      <vt:lpstr>PowerPoint 프레젠테이션</vt:lpstr>
      <vt:lpstr>01. SSAFY 소개영상</vt:lpstr>
      <vt:lpstr>02. 프로그램 소개</vt:lpstr>
      <vt:lpstr>02. 프로그램 소개</vt:lpstr>
      <vt:lpstr>02. SSAFY 프로그램</vt:lpstr>
      <vt:lpstr>04. 교육과정 소개</vt:lpstr>
      <vt:lpstr>04. 교육과정 소개</vt:lpstr>
      <vt:lpstr>05. 취업지원 프로그램 소개</vt:lpstr>
      <vt:lpstr>PowerPoint 프레젠테이션</vt:lpstr>
      <vt:lpstr>주요 FAQ</vt:lpstr>
      <vt:lpstr>주요 FAQ</vt:lpstr>
      <vt:lpstr>주요 FAQ</vt:lpstr>
      <vt:lpstr>주요 FAQ</vt:lpstr>
      <vt:lpstr>주요 FAQ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Windows 사용자</cp:lastModifiedBy>
  <cp:revision>743</cp:revision>
  <cp:lastPrinted>2022-04-25T07:27:31Z</cp:lastPrinted>
  <dcterms:created xsi:type="dcterms:W3CDTF">2018-10-01T01:30:24Z</dcterms:created>
  <dcterms:modified xsi:type="dcterms:W3CDTF">2022-10-17T07:10:29Z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SCPROP">
    <vt:lpwstr>NSCCustomProperty</vt:lpwstr>
  </property>
</Properties>
</file>